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6"/>
  </p:sldMasterIdLst>
  <p:notesMasterIdLst>
    <p:notesMasterId r:id="rId52"/>
  </p:notesMasterIdLst>
  <p:handoutMasterIdLst>
    <p:handoutMasterId r:id="rId53"/>
  </p:handoutMasterIdLst>
  <p:sldIdLst>
    <p:sldId id="295" r:id="rId7"/>
    <p:sldId id="341" r:id="rId8"/>
    <p:sldId id="281"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 id="322" r:id="rId34"/>
    <p:sldId id="323" r:id="rId35"/>
    <p:sldId id="324" r:id="rId36"/>
    <p:sldId id="325" r:id="rId37"/>
    <p:sldId id="326" r:id="rId38"/>
    <p:sldId id="327" r:id="rId39"/>
    <p:sldId id="328" r:id="rId40"/>
    <p:sldId id="329" r:id="rId41"/>
    <p:sldId id="330" r:id="rId42"/>
    <p:sldId id="331" r:id="rId43"/>
    <p:sldId id="332" r:id="rId44"/>
    <p:sldId id="333" r:id="rId45"/>
    <p:sldId id="334" r:id="rId46"/>
    <p:sldId id="335" r:id="rId47"/>
    <p:sldId id="336" r:id="rId48"/>
    <p:sldId id="337" r:id="rId49"/>
    <p:sldId id="340" r:id="rId50"/>
    <p:sldId id="339" r:id="rId51"/>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00">
          <p15:clr>
            <a:srgbClr val="A4A3A4"/>
          </p15:clr>
        </p15:guide>
        <p15:guide id="3" orient="horz" pos="1071">
          <p15:clr>
            <a:srgbClr val="A4A3A4"/>
          </p15:clr>
        </p15:guide>
        <p15:guide id="4" orient="horz" pos="1253">
          <p15:clr>
            <a:srgbClr val="A4A3A4"/>
          </p15:clr>
        </p15:guide>
        <p15:guide id="5" orient="horz" pos="4270">
          <p15:clr>
            <a:srgbClr val="A4A3A4"/>
          </p15:clr>
        </p15:guide>
        <p15:guide id="6" orient="horz" pos="935">
          <p15:clr>
            <a:srgbClr val="A4A3A4"/>
          </p15:clr>
        </p15:guide>
        <p15:guide id="7" orient="horz" pos="2523">
          <p15:clr>
            <a:srgbClr val="A4A3A4"/>
          </p15:clr>
        </p15:guide>
        <p15:guide id="8" orient="horz" pos="1661">
          <p15:clr>
            <a:srgbClr val="A4A3A4"/>
          </p15:clr>
        </p15:guide>
        <p15:guide id="9" orient="horz" pos="4065">
          <p15:clr>
            <a:srgbClr val="A4A3A4"/>
          </p15:clr>
        </p15:guide>
        <p15:guide id="10" pos="204">
          <p15:clr>
            <a:srgbClr val="A4A3A4"/>
          </p15:clr>
        </p15:guide>
        <p15:guide id="11" pos="5556">
          <p15:clr>
            <a:srgbClr val="A4A3A4"/>
          </p15:clr>
        </p15:guide>
        <p15:guide id="12" pos="2880">
          <p15:clr>
            <a:srgbClr val="A4A3A4"/>
          </p15:clr>
        </p15:guide>
        <p15:guide id="13" pos="4343">
          <p15:clr>
            <a:srgbClr val="A4A3A4"/>
          </p15:clr>
        </p15:guide>
        <p15:guide id="14" pos="5692">
          <p15:clr>
            <a:srgbClr val="A4A3A4"/>
          </p15:clr>
        </p15:guide>
        <p15:guide id="15" pos="43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A5"/>
    <a:srgbClr val="3C3C41"/>
    <a:srgbClr val="005541"/>
    <a:srgbClr val="2D962D"/>
    <a:srgbClr val="95959D"/>
    <a:srgbClr val="82D2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379" autoAdjust="0"/>
  </p:normalViewPr>
  <p:slideViewPr>
    <p:cSldViewPr>
      <p:cViewPr varScale="1">
        <p:scale>
          <a:sx n="68" d="100"/>
          <a:sy n="68" d="100"/>
        </p:scale>
        <p:origin x="1092" y="60"/>
      </p:cViewPr>
      <p:guideLst>
        <p:guide orient="horz" pos="2160"/>
        <p:guide orient="horz" pos="300"/>
        <p:guide orient="horz" pos="1071"/>
        <p:guide orient="horz" pos="1253"/>
        <p:guide orient="horz" pos="4270"/>
        <p:guide orient="horz" pos="935"/>
        <p:guide orient="horz" pos="2523"/>
        <p:guide orient="horz" pos="1661"/>
        <p:guide orient="horz" pos="4065"/>
        <p:guide pos="204"/>
        <p:guide pos="5556"/>
        <p:guide pos="2880"/>
        <p:guide pos="4343"/>
        <p:guide pos="5692"/>
        <p:guide pos="4397"/>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8706" cy="495300"/>
          </a:xfrm>
          <a:prstGeom prst="rect">
            <a:avLst/>
          </a:prstGeom>
        </p:spPr>
        <p:txBody>
          <a:bodyPr vert="horz" lIns="62828" tIns="31414" rIns="62828" bIns="31414" rtlCol="0"/>
          <a:lstStyle>
            <a:lvl1pPr algn="l">
              <a:defRPr sz="800"/>
            </a:lvl1pPr>
          </a:lstStyle>
          <a:p>
            <a:endParaRPr lang="en-GB"/>
          </a:p>
        </p:txBody>
      </p:sp>
      <p:sp>
        <p:nvSpPr>
          <p:cNvPr id="3" name="Date Placeholder 2"/>
          <p:cNvSpPr>
            <a:spLocks noGrp="1"/>
          </p:cNvSpPr>
          <p:nvPr>
            <p:ph type="dt" sz="quarter" idx="1"/>
          </p:nvPr>
        </p:nvSpPr>
        <p:spPr>
          <a:xfrm>
            <a:off x="3815561" y="1"/>
            <a:ext cx="2918706" cy="495300"/>
          </a:xfrm>
          <a:prstGeom prst="rect">
            <a:avLst/>
          </a:prstGeom>
        </p:spPr>
        <p:txBody>
          <a:bodyPr vert="horz" lIns="62828" tIns="31414" rIns="62828" bIns="31414" rtlCol="0"/>
          <a:lstStyle>
            <a:lvl1pPr algn="r">
              <a:defRPr sz="800"/>
            </a:lvl1pPr>
          </a:lstStyle>
          <a:p>
            <a:fld id="{156AAD37-67D5-47FA-A6D5-1AFF8C37721E}" type="datetimeFigureOut">
              <a:rPr lang="en-GB" smtClean="0"/>
              <a:t>11/12/2017</a:t>
            </a:fld>
            <a:endParaRPr lang="en-GB"/>
          </a:p>
        </p:txBody>
      </p:sp>
      <p:sp>
        <p:nvSpPr>
          <p:cNvPr id="4" name="Footer Placeholder 3"/>
          <p:cNvSpPr>
            <a:spLocks noGrp="1"/>
          </p:cNvSpPr>
          <p:nvPr>
            <p:ph type="ftr" sz="quarter" idx="2"/>
          </p:nvPr>
        </p:nvSpPr>
        <p:spPr>
          <a:xfrm>
            <a:off x="0" y="9371014"/>
            <a:ext cx="2918706" cy="495300"/>
          </a:xfrm>
          <a:prstGeom prst="rect">
            <a:avLst/>
          </a:prstGeom>
        </p:spPr>
        <p:txBody>
          <a:bodyPr vert="horz" lIns="62828" tIns="31414" rIns="62828" bIns="31414" rtlCol="0" anchor="b"/>
          <a:lstStyle>
            <a:lvl1pPr algn="l">
              <a:defRPr sz="800"/>
            </a:lvl1pPr>
          </a:lstStyle>
          <a:p>
            <a:endParaRPr lang="en-GB"/>
          </a:p>
        </p:txBody>
      </p:sp>
      <p:sp>
        <p:nvSpPr>
          <p:cNvPr id="5" name="Slide Number Placeholder 4"/>
          <p:cNvSpPr>
            <a:spLocks noGrp="1"/>
          </p:cNvSpPr>
          <p:nvPr>
            <p:ph type="sldNum" sz="quarter" idx="3"/>
          </p:nvPr>
        </p:nvSpPr>
        <p:spPr>
          <a:xfrm>
            <a:off x="3815561" y="9371014"/>
            <a:ext cx="2918706" cy="495300"/>
          </a:xfrm>
          <a:prstGeom prst="rect">
            <a:avLst/>
          </a:prstGeom>
        </p:spPr>
        <p:txBody>
          <a:bodyPr vert="horz" lIns="62828" tIns="31414" rIns="62828" bIns="31414" rtlCol="0" anchor="b"/>
          <a:lstStyle>
            <a:lvl1pPr algn="r">
              <a:defRPr sz="800"/>
            </a:lvl1pPr>
          </a:lstStyle>
          <a:p>
            <a:fld id="{52C6B5D7-C370-4A5E-B3FE-81FA5A5FD28E}" type="slidenum">
              <a:rPr lang="en-GB" smtClean="0"/>
              <a:t>‹#›</a:t>
            </a:fld>
            <a:endParaRPr lang="en-GB"/>
          </a:p>
        </p:txBody>
      </p:sp>
    </p:spTree>
    <p:extLst>
      <p:ext uri="{BB962C8B-B14F-4D97-AF65-F5344CB8AC3E}">
        <p14:creationId xmlns:p14="http://schemas.microsoft.com/office/powerpoint/2010/main" val="2609555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19413" cy="493712"/>
          </a:xfrm>
          <a:prstGeom prst="rect">
            <a:avLst/>
          </a:prstGeom>
        </p:spPr>
        <p:txBody>
          <a:bodyPr vert="horz" lIns="91434" tIns="45717" rIns="91434" bIns="45717" rtlCol="0"/>
          <a:lstStyle>
            <a:lvl1pPr algn="l">
              <a:defRPr sz="1200"/>
            </a:lvl1pPr>
          </a:lstStyle>
          <a:p>
            <a:endParaRPr lang="en-GB"/>
          </a:p>
        </p:txBody>
      </p:sp>
      <p:sp>
        <p:nvSpPr>
          <p:cNvPr id="3" name="Date Placeholder 2"/>
          <p:cNvSpPr>
            <a:spLocks noGrp="1"/>
          </p:cNvSpPr>
          <p:nvPr>
            <p:ph type="dt" idx="1"/>
          </p:nvPr>
        </p:nvSpPr>
        <p:spPr>
          <a:xfrm>
            <a:off x="3814763" y="2"/>
            <a:ext cx="2919412" cy="493712"/>
          </a:xfrm>
          <a:prstGeom prst="rect">
            <a:avLst/>
          </a:prstGeom>
        </p:spPr>
        <p:txBody>
          <a:bodyPr vert="horz" lIns="91434" tIns="45717" rIns="91434" bIns="45717" rtlCol="0"/>
          <a:lstStyle>
            <a:lvl1pPr algn="r">
              <a:defRPr sz="1200"/>
            </a:lvl1pPr>
          </a:lstStyle>
          <a:p>
            <a:fld id="{19158BCB-96AE-480E-B950-B38D6A9DA677}" type="datetimeFigureOut">
              <a:rPr lang="en-GB" smtClean="0"/>
              <a:t>11/12/2017</a:t>
            </a:fld>
            <a:endParaRPr lang="en-GB"/>
          </a:p>
        </p:txBody>
      </p:sp>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34" tIns="45717" rIns="91434" bIns="45717" rtlCol="0" anchor="ctr"/>
          <a:lstStyle/>
          <a:p>
            <a:endParaRPr lang="en-GB"/>
          </a:p>
        </p:txBody>
      </p:sp>
      <p:sp>
        <p:nvSpPr>
          <p:cNvPr id="5" name="Notes Placeholder 4"/>
          <p:cNvSpPr>
            <a:spLocks noGrp="1"/>
          </p:cNvSpPr>
          <p:nvPr>
            <p:ph type="body" sz="quarter" idx="3"/>
          </p:nvPr>
        </p:nvSpPr>
        <p:spPr>
          <a:xfrm>
            <a:off x="673100" y="4686300"/>
            <a:ext cx="5389563" cy="4440237"/>
          </a:xfrm>
          <a:prstGeom prst="rect">
            <a:avLst/>
          </a:prstGeom>
        </p:spPr>
        <p:txBody>
          <a:bodyPr vert="horz" lIns="91434" tIns="45717" rIns="91434" bIns="457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371015"/>
            <a:ext cx="2919413" cy="493712"/>
          </a:xfrm>
          <a:prstGeom prst="rect">
            <a:avLst/>
          </a:prstGeom>
        </p:spPr>
        <p:txBody>
          <a:bodyPr vert="horz" lIns="91434" tIns="45717" rIns="91434" bIns="45717" rtlCol="0" anchor="b"/>
          <a:lstStyle>
            <a:lvl1pPr algn="l">
              <a:defRPr sz="1200"/>
            </a:lvl1pPr>
          </a:lstStyle>
          <a:p>
            <a:endParaRPr lang="en-GB"/>
          </a:p>
        </p:txBody>
      </p:sp>
      <p:sp>
        <p:nvSpPr>
          <p:cNvPr id="7" name="Slide Number Placeholder 6"/>
          <p:cNvSpPr>
            <a:spLocks noGrp="1"/>
          </p:cNvSpPr>
          <p:nvPr>
            <p:ph type="sldNum" sz="quarter" idx="5"/>
          </p:nvPr>
        </p:nvSpPr>
        <p:spPr>
          <a:xfrm>
            <a:off x="3814763" y="9371015"/>
            <a:ext cx="2919412" cy="493712"/>
          </a:xfrm>
          <a:prstGeom prst="rect">
            <a:avLst/>
          </a:prstGeom>
        </p:spPr>
        <p:txBody>
          <a:bodyPr vert="horz" lIns="91434" tIns="45717" rIns="91434" bIns="45717" rtlCol="0" anchor="b"/>
          <a:lstStyle>
            <a:lvl1pPr algn="r">
              <a:defRPr sz="1200"/>
            </a:lvl1pPr>
          </a:lstStyle>
          <a:p>
            <a:fld id="{9F36E6A4-55B7-42F1-9F58-6BBDBC7E90C5}" type="slidenum">
              <a:rPr lang="en-GB" smtClean="0"/>
              <a:t>‹#›</a:t>
            </a:fld>
            <a:endParaRPr lang="en-GB"/>
          </a:p>
        </p:txBody>
      </p:sp>
    </p:spTree>
    <p:extLst>
      <p:ext uri="{BB962C8B-B14F-4D97-AF65-F5344CB8AC3E}">
        <p14:creationId xmlns:p14="http://schemas.microsoft.com/office/powerpoint/2010/main" val="2908624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36E6A4-55B7-42F1-9F58-6BBDBC7E90C5}" type="slidenum">
              <a:rPr lang="en-GB" smtClean="0"/>
              <a:t>6</a:t>
            </a:fld>
            <a:endParaRPr lang="en-GB"/>
          </a:p>
        </p:txBody>
      </p:sp>
    </p:spTree>
    <p:extLst>
      <p:ext uri="{BB962C8B-B14F-4D97-AF65-F5344CB8AC3E}">
        <p14:creationId xmlns:p14="http://schemas.microsoft.com/office/powerpoint/2010/main" val="417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85934" y="3199352"/>
            <a:ext cx="7894446" cy="3031364"/>
          </a:xfrm>
          <a:prstGeom prst="rect">
            <a:avLst/>
          </a:prstGeom>
        </p:spPr>
        <p:txBody>
          <a:bodyPr/>
          <a:lstStyle/>
          <a:p>
            <a:endParaRPr lang="en-GB" dirty="0"/>
          </a:p>
        </p:txBody>
      </p:sp>
      <p:sp>
        <p:nvSpPr>
          <p:cNvPr id="4" name="Slide Number Placeholder 3"/>
          <p:cNvSpPr>
            <a:spLocks noGrp="1"/>
          </p:cNvSpPr>
          <p:nvPr>
            <p:ph type="sldNum" sz="quarter" idx="10"/>
          </p:nvPr>
        </p:nvSpPr>
        <p:spPr>
          <a:xfrm>
            <a:off x="5587733" y="6397620"/>
            <a:ext cx="4276254" cy="337059"/>
          </a:xfrm>
          <a:prstGeom prst="rect">
            <a:avLst/>
          </a:prstGeom>
        </p:spPr>
        <p:txBody>
          <a:bodyPr/>
          <a:lstStyle/>
          <a:p>
            <a:fld id="{9F36E6A4-55B7-42F1-9F58-6BBDBC7E90C5}" type="slidenum">
              <a:rPr lang="en-GB" smtClean="0"/>
              <a:t>34</a:t>
            </a:fld>
            <a:endParaRPr lang="en-GB"/>
          </a:p>
        </p:txBody>
      </p:sp>
    </p:spTree>
    <p:extLst>
      <p:ext uri="{BB962C8B-B14F-4D97-AF65-F5344CB8AC3E}">
        <p14:creationId xmlns:p14="http://schemas.microsoft.com/office/powerpoint/2010/main" val="3710295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85934" y="3199352"/>
            <a:ext cx="7894446" cy="3031364"/>
          </a:xfrm>
          <a:prstGeom prst="rect">
            <a:avLst/>
          </a:prstGeom>
        </p:spPr>
        <p:txBody>
          <a:bodyPr/>
          <a:lstStyle/>
          <a:p>
            <a:endParaRPr lang="en-GB" dirty="0"/>
          </a:p>
          <a:p>
            <a:endParaRPr lang="en-GB" dirty="0"/>
          </a:p>
          <a:p>
            <a:endParaRPr lang="en-GB" dirty="0"/>
          </a:p>
        </p:txBody>
      </p:sp>
      <p:sp>
        <p:nvSpPr>
          <p:cNvPr id="4" name="Slide Number Placeholder 3"/>
          <p:cNvSpPr>
            <a:spLocks noGrp="1"/>
          </p:cNvSpPr>
          <p:nvPr>
            <p:ph type="sldNum" sz="quarter" idx="10"/>
          </p:nvPr>
        </p:nvSpPr>
        <p:spPr>
          <a:xfrm>
            <a:off x="5587733" y="6397620"/>
            <a:ext cx="4276254" cy="337059"/>
          </a:xfrm>
          <a:prstGeom prst="rect">
            <a:avLst/>
          </a:prstGeom>
        </p:spPr>
        <p:txBody>
          <a:bodyPr/>
          <a:lstStyle/>
          <a:p>
            <a:fld id="{9F36E6A4-55B7-42F1-9F58-6BBDBC7E90C5}" type="slidenum">
              <a:rPr lang="en-GB" smtClean="0"/>
              <a:t>35</a:t>
            </a:fld>
            <a:endParaRPr lang="en-GB"/>
          </a:p>
        </p:txBody>
      </p:sp>
    </p:spTree>
    <p:extLst>
      <p:ext uri="{BB962C8B-B14F-4D97-AF65-F5344CB8AC3E}">
        <p14:creationId xmlns:p14="http://schemas.microsoft.com/office/powerpoint/2010/main" val="3385884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85934" y="3199352"/>
            <a:ext cx="7894446" cy="3031364"/>
          </a:xfrm>
          <a:prstGeom prst="rect">
            <a:avLst/>
          </a:prstGeom>
        </p:spPr>
        <p:txBody>
          <a:bodyPr/>
          <a:lstStyle/>
          <a:p>
            <a:endParaRPr lang="en-GB" dirty="0"/>
          </a:p>
        </p:txBody>
      </p:sp>
      <p:sp>
        <p:nvSpPr>
          <p:cNvPr id="4" name="Slide Number Placeholder 3"/>
          <p:cNvSpPr>
            <a:spLocks noGrp="1"/>
          </p:cNvSpPr>
          <p:nvPr>
            <p:ph type="sldNum" sz="quarter" idx="10"/>
          </p:nvPr>
        </p:nvSpPr>
        <p:spPr>
          <a:xfrm>
            <a:off x="5587733" y="6397620"/>
            <a:ext cx="4276254" cy="337059"/>
          </a:xfrm>
          <a:prstGeom prst="rect">
            <a:avLst/>
          </a:prstGeom>
        </p:spPr>
        <p:txBody>
          <a:bodyPr/>
          <a:lstStyle/>
          <a:p>
            <a:fld id="{9F36E6A4-55B7-42F1-9F58-6BBDBC7E90C5}" type="slidenum">
              <a:rPr lang="en-GB" smtClean="0"/>
              <a:t>36</a:t>
            </a:fld>
            <a:endParaRPr lang="en-GB"/>
          </a:p>
        </p:txBody>
      </p:sp>
    </p:spTree>
    <p:extLst>
      <p:ext uri="{BB962C8B-B14F-4D97-AF65-F5344CB8AC3E}">
        <p14:creationId xmlns:p14="http://schemas.microsoft.com/office/powerpoint/2010/main" val="1180450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85934" y="3199352"/>
            <a:ext cx="7894446" cy="3031364"/>
          </a:xfrm>
          <a:prstGeom prst="rect">
            <a:avLst/>
          </a:prstGeom>
        </p:spPr>
        <p:txBody>
          <a:bodyPr/>
          <a:lstStyle/>
          <a:p>
            <a:endParaRPr lang="en-GB" dirty="0"/>
          </a:p>
        </p:txBody>
      </p:sp>
      <p:sp>
        <p:nvSpPr>
          <p:cNvPr id="4" name="Slide Number Placeholder 3"/>
          <p:cNvSpPr>
            <a:spLocks noGrp="1"/>
          </p:cNvSpPr>
          <p:nvPr>
            <p:ph type="sldNum" sz="quarter" idx="10"/>
          </p:nvPr>
        </p:nvSpPr>
        <p:spPr>
          <a:xfrm>
            <a:off x="5587733" y="6397620"/>
            <a:ext cx="4276254" cy="337059"/>
          </a:xfrm>
          <a:prstGeom prst="rect">
            <a:avLst/>
          </a:prstGeom>
        </p:spPr>
        <p:txBody>
          <a:bodyPr/>
          <a:lstStyle/>
          <a:p>
            <a:fld id="{9F36E6A4-55B7-42F1-9F58-6BBDBC7E90C5}" type="slidenum">
              <a:rPr lang="en-GB" smtClean="0"/>
              <a:t>37</a:t>
            </a:fld>
            <a:endParaRPr lang="en-GB"/>
          </a:p>
        </p:txBody>
      </p:sp>
    </p:spTree>
    <p:extLst>
      <p:ext uri="{BB962C8B-B14F-4D97-AF65-F5344CB8AC3E}">
        <p14:creationId xmlns:p14="http://schemas.microsoft.com/office/powerpoint/2010/main" val="2020082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85934" y="3199352"/>
            <a:ext cx="7894446" cy="3031364"/>
          </a:xfrm>
          <a:prstGeom prst="rect">
            <a:avLst/>
          </a:prstGeom>
        </p:spPr>
        <p:txBody>
          <a:bodyPr/>
          <a:lstStyle/>
          <a:p>
            <a:r>
              <a:rPr lang="en-GB" altLang="en-US" dirty="0"/>
              <a:t>.</a:t>
            </a:r>
          </a:p>
          <a:p>
            <a:endParaRPr lang="en-GB" dirty="0"/>
          </a:p>
        </p:txBody>
      </p:sp>
      <p:sp>
        <p:nvSpPr>
          <p:cNvPr id="4" name="Slide Number Placeholder 3"/>
          <p:cNvSpPr>
            <a:spLocks noGrp="1"/>
          </p:cNvSpPr>
          <p:nvPr>
            <p:ph type="sldNum" sz="quarter" idx="10"/>
          </p:nvPr>
        </p:nvSpPr>
        <p:spPr>
          <a:xfrm>
            <a:off x="5587733" y="6397620"/>
            <a:ext cx="4276254" cy="337059"/>
          </a:xfrm>
          <a:prstGeom prst="rect">
            <a:avLst/>
          </a:prstGeom>
        </p:spPr>
        <p:txBody>
          <a:bodyPr/>
          <a:lstStyle/>
          <a:p>
            <a:fld id="{9F36E6A4-55B7-42F1-9F58-6BBDBC7E90C5}" type="slidenum">
              <a:rPr lang="en-GB" smtClean="0"/>
              <a:t>38</a:t>
            </a:fld>
            <a:endParaRPr lang="en-GB"/>
          </a:p>
        </p:txBody>
      </p:sp>
    </p:spTree>
    <p:extLst>
      <p:ext uri="{BB962C8B-B14F-4D97-AF65-F5344CB8AC3E}">
        <p14:creationId xmlns:p14="http://schemas.microsoft.com/office/powerpoint/2010/main" val="3242194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85934" y="3199352"/>
            <a:ext cx="7894446" cy="3031364"/>
          </a:xfrm>
          <a:prstGeom prst="rect">
            <a:avLst/>
          </a:prstGeom>
        </p:spPr>
        <p:txBody>
          <a:bodyPr/>
          <a:lstStyle/>
          <a:p>
            <a:pPr marL="285750" indent="-285750">
              <a:buAutoNum type="romanLcPeriod"/>
            </a:pPr>
            <a:endParaRPr lang="en-GB" dirty="0"/>
          </a:p>
        </p:txBody>
      </p:sp>
      <p:sp>
        <p:nvSpPr>
          <p:cNvPr id="4" name="Slide Number Placeholder 3"/>
          <p:cNvSpPr>
            <a:spLocks noGrp="1"/>
          </p:cNvSpPr>
          <p:nvPr>
            <p:ph type="sldNum" sz="quarter" idx="10"/>
          </p:nvPr>
        </p:nvSpPr>
        <p:spPr>
          <a:xfrm>
            <a:off x="5587733" y="6397620"/>
            <a:ext cx="4276254" cy="337059"/>
          </a:xfrm>
          <a:prstGeom prst="rect">
            <a:avLst/>
          </a:prstGeom>
        </p:spPr>
        <p:txBody>
          <a:bodyPr/>
          <a:lstStyle/>
          <a:p>
            <a:fld id="{9F36E6A4-55B7-42F1-9F58-6BBDBC7E90C5}" type="slidenum">
              <a:rPr lang="en-GB" smtClean="0"/>
              <a:t>39</a:t>
            </a:fld>
            <a:endParaRPr lang="en-GB"/>
          </a:p>
        </p:txBody>
      </p:sp>
    </p:spTree>
    <p:extLst>
      <p:ext uri="{BB962C8B-B14F-4D97-AF65-F5344CB8AC3E}">
        <p14:creationId xmlns:p14="http://schemas.microsoft.com/office/powerpoint/2010/main" val="3077920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85934" y="3241620"/>
            <a:ext cx="7894446" cy="2652037"/>
          </a:xfrm>
          <a:prstGeom prst="rect">
            <a:avLst/>
          </a:prstGeom>
        </p:spPr>
        <p:txBody>
          <a:bodyPr/>
          <a:lstStyle/>
          <a:p>
            <a:endParaRPr lang="en-GB"/>
          </a:p>
        </p:txBody>
      </p:sp>
    </p:spTree>
    <p:extLst>
      <p:ext uri="{BB962C8B-B14F-4D97-AF65-F5344CB8AC3E}">
        <p14:creationId xmlns:p14="http://schemas.microsoft.com/office/powerpoint/2010/main" val="1626984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85934" y="3199352"/>
            <a:ext cx="7894446" cy="3031364"/>
          </a:xfrm>
          <a:prstGeom prst="rect">
            <a:avLst/>
          </a:prstGeom>
        </p:spPr>
        <p:txBody>
          <a:bodyPr/>
          <a:lstStyle/>
          <a:p>
            <a:endParaRPr lang="en-GB" altLang="en-US" dirty="0"/>
          </a:p>
          <a:p>
            <a:endParaRPr lang="en-GB" dirty="0"/>
          </a:p>
        </p:txBody>
      </p:sp>
      <p:sp>
        <p:nvSpPr>
          <p:cNvPr id="4" name="Slide Number Placeholder 3"/>
          <p:cNvSpPr>
            <a:spLocks noGrp="1"/>
          </p:cNvSpPr>
          <p:nvPr>
            <p:ph type="sldNum" sz="quarter" idx="10"/>
          </p:nvPr>
        </p:nvSpPr>
        <p:spPr>
          <a:xfrm>
            <a:off x="5587733" y="6397620"/>
            <a:ext cx="4276254" cy="337059"/>
          </a:xfrm>
          <a:prstGeom prst="rect">
            <a:avLst/>
          </a:prstGeom>
        </p:spPr>
        <p:txBody>
          <a:bodyPr/>
          <a:lstStyle/>
          <a:p>
            <a:fld id="{9F36E6A4-55B7-42F1-9F58-6BBDBC7E90C5}" type="slidenum">
              <a:rPr lang="en-GB" smtClean="0"/>
              <a:t>41</a:t>
            </a:fld>
            <a:endParaRPr lang="en-GB"/>
          </a:p>
        </p:txBody>
      </p:sp>
    </p:spTree>
    <p:extLst>
      <p:ext uri="{BB962C8B-B14F-4D97-AF65-F5344CB8AC3E}">
        <p14:creationId xmlns:p14="http://schemas.microsoft.com/office/powerpoint/2010/main" val="1889693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85934" y="3199352"/>
            <a:ext cx="7894446" cy="3031364"/>
          </a:xfrm>
          <a:prstGeom prst="rect">
            <a:avLst/>
          </a:prstGeom>
        </p:spPr>
        <p:txBody>
          <a:bodyPr/>
          <a:lstStyle/>
          <a:p>
            <a:endParaRPr lang="en-GB" dirty="0"/>
          </a:p>
        </p:txBody>
      </p:sp>
      <p:sp>
        <p:nvSpPr>
          <p:cNvPr id="4" name="Slide Number Placeholder 3"/>
          <p:cNvSpPr>
            <a:spLocks noGrp="1"/>
          </p:cNvSpPr>
          <p:nvPr>
            <p:ph type="sldNum" sz="quarter" idx="10"/>
          </p:nvPr>
        </p:nvSpPr>
        <p:spPr>
          <a:xfrm>
            <a:off x="5587733" y="6397620"/>
            <a:ext cx="4276254" cy="337059"/>
          </a:xfrm>
          <a:prstGeom prst="rect">
            <a:avLst/>
          </a:prstGeom>
        </p:spPr>
        <p:txBody>
          <a:bodyPr/>
          <a:lstStyle/>
          <a:p>
            <a:fld id="{9F36E6A4-55B7-42F1-9F58-6BBDBC7E90C5}" type="slidenum">
              <a:rPr lang="en-GB" smtClean="0"/>
              <a:t>42</a:t>
            </a:fld>
            <a:endParaRPr lang="en-GB"/>
          </a:p>
        </p:txBody>
      </p:sp>
    </p:spTree>
    <p:extLst>
      <p:ext uri="{BB962C8B-B14F-4D97-AF65-F5344CB8AC3E}">
        <p14:creationId xmlns:p14="http://schemas.microsoft.com/office/powerpoint/2010/main" val="3570366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85934" y="3241620"/>
            <a:ext cx="7894446" cy="2652037"/>
          </a:xfrm>
          <a:prstGeom prst="rect">
            <a:avLst/>
          </a:prstGeom>
        </p:spPr>
        <p:txBody>
          <a:bodyPr/>
          <a:lstStyle/>
          <a:p>
            <a:endParaRPr lang="en-GB" dirty="0"/>
          </a:p>
        </p:txBody>
      </p:sp>
    </p:spTree>
    <p:extLst>
      <p:ext uri="{BB962C8B-B14F-4D97-AF65-F5344CB8AC3E}">
        <p14:creationId xmlns:p14="http://schemas.microsoft.com/office/powerpoint/2010/main" val="179495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36E6A4-55B7-42F1-9F58-6BBDBC7E90C5}" type="slidenum">
              <a:rPr lang="en-GB" smtClean="0"/>
              <a:t>19</a:t>
            </a:fld>
            <a:endParaRPr lang="en-GB"/>
          </a:p>
        </p:txBody>
      </p:sp>
    </p:spTree>
    <p:extLst>
      <p:ext uri="{BB962C8B-B14F-4D97-AF65-F5344CB8AC3E}">
        <p14:creationId xmlns:p14="http://schemas.microsoft.com/office/powerpoint/2010/main" val="3127413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F36E6A4-55B7-42F1-9F58-6BBDBC7E90C5}" type="slidenum">
              <a:rPr lang="en-GB" smtClean="0"/>
              <a:t>25</a:t>
            </a:fld>
            <a:endParaRPr lang="en-GB"/>
          </a:p>
        </p:txBody>
      </p:sp>
    </p:spTree>
    <p:extLst>
      <p:ext uri="{BB962C8B-B14F-4D97-AF65-F5344CB8AC3E}">
        <p14:creationId xmlns:p14="http://schemas.microsoft.com/office/powerpoint/2010/main" val="535910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85934" y="3199352"/>
            <a:ext cx="7894446" cy="3031364"/>
          </a:xfrm>
          <a:prstGeom prst="rect">
            <a:avLst/>
          </a:prstGeom>
        </p:spPr>
        <p:txBody>
          <a:bodyPr/>
          <a:lstStyle/>
          <a:p>
            <a:endParaRPr lang="en-GB" dirty="0"/>
          </a:p>
        </p:txBody>
      </p:sp>
      <p:sp>
        <p:nvSpPr>
          <p:cNvPr id="4" name="Slide Number Placeholder 3"/>
          <p:cNvSpPr>
            <a:spLocks noGrp="1"/>
          </p:cNvSpPr>
          <p:nvPr>
            <p:ph type="sldNum" sz="quarter" idx="10"/>
          </p:nvPr>
        </p:nvSpPr>
        <p:spPr>
          <a:xfrm>
            <a:off x="5587733" y="6397620"/>
            <a:ext cx="4276254" cy="337059"/>
          </a:xfrm>
          <a:prstGeom prst="rect">
            <a:avLst/>
          </a:prstGeom>
        </p:spPr>
        <p:txBody>
          <a:bodyPr/>
          <a:lstStyle/>
          <a:p>
            <a:fld id="{9F36E6A4-55B7-42F1-9F58-6BBDBC7E90C5}" type="slidenum">
              <a:rPr lang="en-GB" smtClean="0"/>
              <a:t>28</a:t>
            </a:fld>
            <a:endParaRPr lang="en-GB"/>
          </a:p>
        </p:txBody>
      </p:sp>
    </p:spTree>
    <p:extLst>
      <p:ext uri="{BB962C8B-B14F-4D97-AF65-F5344CB8AC3E}">
        <p14:creationId xmlns:p14="http://schemas.microsoft.com/office/powerpoint/2010/main" val="3405876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85934" y="3199352"/>
            <a:ext cx="7894446" cy="3031364"/>
          </a:xfrm>
          <a:prstGeom prst="rect">
            <a:avLst/>
          </a:prstGeom>
        </p:spPr>
        <p:txBody>
          <a:bodyPr/>
          <a:lstStyle/>
          <a:p>
            <a:r>
              <a:rPr lang="en-GB" dirty="0"/>
              <a:t>.</a:t>
            </a:r>
          </a:p>
          <a:p>
            <a:endParaRPr lang="en-GB" dirty="0"/>
          </a:p>
        </p:txBody>
      </p:sp>
      <p:sp>
        <p:nvSpPr>
          <p:cNvPr id="4" name="Slide Number Placeholder 3"/>
          <p:cNvSpPr>
            <a:spLocks noGrp="1"/>
          </p:cNvSpPr>
          <p:nvPr>
            <p:ph type="sldNum" sz="quarter" idx="10"/>
          </p:nvPr>
        </p:nvSpPr>
        <p:spPr>
          <a:xfrm>
            <a:off x="5587733" y="6397620"/>
            <a:ext cx="4276254" cy="337059"/>
          </a:xfrm>
          <a:prstGeom prst="rect">
            <a:avLst/>
          </a:prstGeom>
        </p:spPr>
        <p:txBody>
          <a:bodyPr/>
          <a:lstStyle/>
          <a:p>
            <a:fld id="{9F36E6A4-55B7-42F1-9F58-6BBDBC7E90C5}" type="slidenum">
              <a:rPr lang="en-GB" smtClean="0"/>
              <a:t>29</a:t>
            </a:fld>
            <a:endParaRPr lang="en-GB"/>
          </a:p>
        </p:txBody>
      </p:sp>
    </p:spTree>
    <p:extLst>
      <p:ext uri="{BB962C8B-B14F-4D97-AF65-F5344CB8AC3E}">
        <p14:creationId xmlns:p14="http://schemas.microsoft.com/office/powerpoint/2010/main" val="3496906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85934" y="3199352"/>
            <a:ext cx="7894446" cy="3031364"/>
          </a:xfrm>
          <a:prstGeom prst="rect">
            <a:avLst/>
          </a:prstGeom>
        </p:spPr>
        <p:txBody>
          <a:bodyPr/>
          <a:lstStyle/>
          <a:p>
            <a:endParaRPr lang="en-GB" dirty="0"/>
          </a:p>
        </p:txBody>
      </p:sp>
      <p:sp>
        <p:nvSpPr>
          <p:cNvPr id="4" name="Slide Number Placeholder 3"/>
          <p:cNvSpPr>
            <a:spLocks noGrp="1"/>
          </p:cNvSpPr>
          <p:nvPr>
            <p:ph type="sldNum" sz="quarter" idx="10"/>
          </p:nvPr>
        </p:nvSpPr>
        <p:spPr>
          <a:xfrm>
            <a:off x="5587733" y="6397620"/>
            <a:ext cx="4276254" cy="337059"/>
          </a:xfrm>
          <a:prstGeom prst="rect">
            <a:avLst/>
          </a:prstGeom>
        </p:spPr>
        <p:txBody>
          <a:bodyPr/>
          <a:lstStyle/>
          <a:p>
            <a:fld id="{9F36E6A4-55B7-42F1-9F58-6BBDBC7E90C5}" type="slidenum">
              <a:rPr lang="en-GB" smtClean="0"/>
              <a:t>30</a:t>
            </a:fld>
            <a:endParaRPr lang="en-GB"/>
          </a:p>
        </p:txBody>
      </p:sp>
    </p:spTree>
    <p:extLst>
      <p:ext uri="{BB962C8B-B14F-4D97-AF65-F5344CB8AC3E}">
        <p14:creationId xmlns:p14="http://schemas.microsoft.com/office/powerpoint/2010/main" val="1674820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85934" y="3241620"/>
            <a:ext cx="7894446" cy="2652037"/>
          </a:xfrm>
          <a:prstGeom prst="rect">
            <a:avLst/>
          </a:prstGeom>
        </p:spPr>
        <p:txBody>
          <a:bodyPr/>
          <a:lstStyle/>
          <a:p>
            <a:endParaRPr lang="en-GB"/>
          </a:p>
        </p:txBody>
      </p:sp>
    </p:spTree>
    <p:extLst>
      <p:ext uri="{BB962C8B-B14F-4D97-AF65-F5344CB8AC3E}">
        <p14:creationId xmlns:p14="http://schemas.microsoft.com/office/powerpoint/2010/main" val="4261292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85934" y="3199352"/>
            <a:ext cx="7894446" cy="3031364"/>
          </a:xfrm>
          <a:prstGeom prst="rect">
            <a:avLst/>
          </a:prstGeom>
        </p:spPr>
        <p:txBody>
          <a:bodyPr/>
          <a:lstStyle/>
          <a:p>
            <a:endParaRPr lang="en-GB" dirty="0"/>
          </a:p>
        </p:txBody>
      </p:sp>
      <p:sp>
        <p:nvSpPr>
          <p:cNvPr id="4" name="Slide Number Placeholder 3"/>
          <p:cNvSpPr>
            <a:spLocks noGrp="1"/>
          </p:cNvSpPr>
          <p:nvPr>
            <p:ph type="sldNum" sz="quarter" idx="10"/>
          </p:nvPr>
        </p:nvSpPr>
        <p:spPr>
          <a:xfrm>
            <a:off x="5587733" y="6397620"/>
            <a:ext cx="4276254" cy="337059"/>
          </a:xfrm>
          <a:prstGeom prst="rect">
            <a:avLst/>
          </a:prstGeom>
        </p:spPr>
        <p:txBody>
          <a:bodyPr/>
          <a:lstStyle/>
          <a:p>
            <a:fld id="{9F36E6A4-55B7-42F1-9F58-6BBDBC7E90C5}" type="slidenum">
              <a:rPr lang="en-GB" smtClean="0"/>
              <a:t>32</a:t>
            </a:fld>
            <a:endParaRPr lang="en-GB"/>
          </a:p>
        </p:txBody>
      </p:sp>
    </p:spTree>
    <p:extLst>
      <p:ext uri="{BB962C8B-B14F-4D97-AF65-F5344CB8AC3E}">
        <p14:creationId xmlns:p14="http://schemas.microsoft.com/office/powerpoint/2010/main" val="1896935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85934" y="3199352"/>
            <a:ext cx="7894446" cy="3031364"/>
          </a:xfrm>
          <a:prstGeom prst="rect">
            <a:avLst/>
          </a:prstGeom>
        </p:spPr>
        <p:txBody>
          <a:bodyPr/>
          <a:lstStyle/>
          <a:p>
            <a:endParaRPr lang="en-GB" dirty="0"/>
          </a:p>
        </p:txBody>
      </p:sp>
      <p:sp>
        <p:nvSpPr>
          <p:cNvPr id="4" name="Slide Number Placeholder 3"/>
          <p:cNvSpPr>
            <a:spLocks noGrp="1"/>
          </p:cNvSpPr>
          <p:nvPr>
            <p:ph type="sldNum" sz="quarter" idx="10"/>
          </p:nvPr>
        </p:nvSpPr>
        <p:spPr>
          <a:xfrm>
            <a:off x="5587733" y="6397620"/>
            <a:ext cx="4276254" cy="337059"/>
          </a:xfrm>
          <a:prstGeom prst="rect">
            <a:avLst/>
          </a:prstGeom>
        </p:spPr>
        <p:txBody>
          <a:bodyPr/>
          <a:lstStyle/>
          <a:p>
            <a:fld id="{9F36E6A4-55B7-42F1-9F58-6BBDBC7E90C5}" type="slidenum">
              <a:rPr lang="en-GB" smtClean="0"/>
              <a:t>33</a:t>
            </a:fld>
            <a:endParaRPr lang="en-GB"/>
          </a:p>
        </p:txBody>
      </p:sp>
    </p:spTree>
    <p:extLst>
      <p:ext uri="{BB962C8B-B14F-4D97-AF65-F5344CB8AC3E}">
        <p14:creationId xmlns:p14="http://schemas.microsoft.com/office/powerpoint/2010/main" val="1238829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descr="SUPERGRAPHIC_FINA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365625"/>
            <a:ext cx="9144000" cy="2492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ctrTitle"/>
          </p:nvPr>
        </p:nvSpPr>
        <p:spPr>
          <a:xfrm>
            <a:off x="685800" y="1983358"/>
            <a:ext cx="7772400" cy="1470025"/>
          </a:xfrm>
        </p:spPr>
        <p:txBody>
          <a:bodyPr>
            <a:noAutofit/>
          </a:bodyPr>
          <a:lstStyle>
            <a:lvl1pPr algn="ctr">
              <a:defRPr/>
            </a:lvl1pPr>
          </a:lstStyle>
          <a:p>
            <a:r>
              <a:rPr lang="en-US"/>
              <a:t>Click to edit Master title style</a:t>
            </a:r>
            <a:endParaRPr lang="en-GB" dirty="0"/>
          </a:p>
        </p:txBody>
      </p:sp>
      <p:sp>
        <p:nvSpPr>
          <p:cNvPr id="3" name="Subtitle 2"/>
          <p:cNvSpPr>
            <a:spLocks noGrp="1"/>
          </p:cNvSpPr>
          <p:nvPr>
            <p:ph type="subTitle" idx="1"/>
          </p:nvPr>
        </p:nvSpPr>
        <p:spPr>
          <a:xfrm>
            <a:off x="1371600" y="3726557"/>
            <a:ext cx="6400800" cy="1752600"/>
          </a:xfrm>
        </p:spPr>
        <p:txBody>
          <a:bodyPr>
            <a:noAutofit/>
          </a:bodyPr>
          <a:lstStyle>
            <a:lvl1pPr marL="0" indent="0" algn="ctr">
              <a:buNone/>
              <a:defRPr>
                <a:solidFill>
                  <a:srgbClr val="0091A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vert="horz" lIns="0" tIns="0" rIns="0" bIns="0" rtlCol="0" anchor="b" anchorCtr="0"/>
          <a:lstStyle>
            <a:lvl1pPr>
              <a:defRPr lang="en-GB" smtClean="0"/>
            </a:lvl1pPr>
          </a:lstStyle>
          <a:p>
            <a:pPr algn="r"/>
            <a:fld id="{95B698E4-0AB5-410A-A0CD-38C73D25D732}" type="datetime3">
              <a:rPr lang="en-GB" smtClean="0"/>
              <a:pPr algn="r"/>
              <a:t>11 December, 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vert="horz" lIns="0" tIns="0" rIns="0" bIns="0" rtlCol="0" anchor="b" anchorCtr="0"/>
          <a:lstStyle>
            <a:lvl1pPr>
              <a:defRPr lang="en-GB" smtClean="0"/>
            </a:lvl1pPr>
          </a:lstStyle>
          <a:p>
            <a:pPr algn="r"/>
            <a:fld id="{1EB79DAB-90E4-4F14-9B31-761BB9951B41}" type="slidenum">
              <a:rPr lang="en-GB" smtClean="0"/>
              <a:pPr algn="r"/>
              <a:t>‹#›</a:t>
            </a:fld>
            <a:endParaRPr lang="en-GB"/>
          </a:p>
        </p:txBody>
      </p:sp>
    </p:spTree>
    <p:extLst>
      <p:ext uri="{BB962C8B-B14F-4D97-AF65-F5344CB8AC3E}">
        <p14:creationId xmlns:p14="http://schemas.microsoft.com/office/powerpoint/2010/main" val="1159301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849" y="476249"/>
            <a:ext cx="6570663" cy="1223963"/>
          </a:xfrm>
        </p:spPr>
        <p:txBody>
          <a:bodyPr vert="horz" lIns="0" tIns="0" rIns="0" bIns="0" rtlCol="0" anchor="ctr">
            <a:noAutofit/>
          </a:bodyPr>
          <a:lstStyle>
            <a:lvl1pPr>
              <a:defRPr lang="en-GB"/>
            </a:lvl1pPr>
          </a:lstStyle>
          <a:p>
            <a:pPr lvl="0"/>
            <a:r>
              <a:rPr lang="en-US"/>
              <a:t>Click to edit Master title style</a:t>
            </a:r>
            <a:endParaRPr lang="en-GB" dirty="0"/>
          </a:p>
        </p:txBody>
      </p:sp>
      <p:sp>
        <p:nvSpPr>
          <p:cNvPr id="3" name="Picture Placeholder 2"/>
          <p:cNvSpPr>
            <a:spLocks noGrp="1"/>
          </p:cNvSpPr>
          <p:nvPr>
            <p:ph type="pic" idx="1"/>
          </p:nvPr>
        </p:nvSpPr>
        <p:spPr>
          <a:xfrm>
            <a:off x="323849" y="1989138"/>
            <a:ext cx="6570663" cy="4608214"/>
          </a:xfrm>
        </p:spPr>
        <p:txBody>
          <a:bodyPr>
            <a:noAutofit/>
          </a:bodyPr>
          <a:lstStyle>
            <a:lvl1pPr marL="0" indent="0" algn="l">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6980238" y="1989138"/>
            <a:ext cx="1839912" cy="4608214"/>
          </a:xfrm>
        </p:spPr>
        <p:txBody>
          <a:bodyPr>
            <a:noAutofit/>
          </a:bodyPr>
          <a:lstStyle>
            <a:lvl1pPr marL="0" indent="0">
              <a:spcBef>
                <a:spcPts val="600"/>
              </a:spcBef>
              <a:buNone/>
              <a:defRPr sz="1400" b="0" i="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lgn="r">
              <a:defRPr/>
            </a:lvl1pPr>
          </a:lstStyle>
          <a:p>
            <a:fld id="{5F934297-E040-40B9-8B9E-1F9726BDDFE6}" type="datetime3">
              <a:rPr lang="en-GB" smtClean="0"/>
              <a:pPr/>
              <a:t>11 December, 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algn="r"/>
            <a:fld id="{1EB79DAB-90E4-4F14-9B31-761BB9951B41}" type="slidenum">
              <a:rPr lang="en-GB" smtClean="0"/>
              <a:pPr algn="r"/>
              <a:t>‹#›</a:t>
            </a:fld>
            <a:endParaRPr lang="en-GB" dirty="0"/>
          </a:p>
        </p:txBody>
      </p:sp>
    </p:spTree>
    <p:extLst>
      <p:ext uri="{BB962C8B-B14F-4D97-AF65-F5344CB8AC3E}">
        <p14:creationId xmlns:p14="http://schemas.microsoft.com/office/powerpoint/2010/main" val="1854476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3" name="Vertical Text Placeholder 2"/>
          <p:cNvSpPr>
            <a:spLocks noGrp="1"/>
          </p:cNvSpPr>
          <p:nvPr>
            <p:ph type="body" orient="vert" idx="1"/>
          </p:nvPr>
        </p:nvSpPr>
        <p:spPr>
          <a:xfrm>
            <a:off x="323850" y="1989138"/>
            <a:ext cx="8496300" cy="4536206"/>
          </a:xfrm>
        </p:spPr>
        <p:txBody>
          <a:bodyPr vert="eaVe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lgn="r">
              <a:defRPr/>
            </a:lvl1pPr>
          </a:lstStyle>
          <a:p>
            <a:fld id="{36359631-7D1F-459B-928E-43544B05E48E}" type="datetime3">
              <a:rPr lang="en-GB" smtClean="0"/>
              <a:pPr/>
              <a:t>11 December, 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lgn="r">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3141157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80238" y="1844823"/>
            <a:ext cx="1839912" cy="4608513"/>
          </a:xfrm>
        </p:spPr>
        <p:txBody>
          <a:bodyPr vert="eaVert">
            <a:noAutofit/>
          </a:bodyPr>
          <a:lstStyle/>
          <a:p>
            <a:r>
              <a:rPr lang="en-US"/>
              <a:t>Click to edit Master title style</a:t>
            </a:r>
            <a:endParaRPr lang="en-GB" dirty="0"/>
          </a:p>
        </p:txBody>
      </p:sp>
      <p:sp>
        <p:nvSpPr>
          <p:cNvPr id="3" name="Vertical Text Placeholder 2"/>
          <p:cNvSpPr>
            <a:spLocks noGrp="1"/>
          </p:cNvSpPr>
          <p:nvPr>
            <p:ph type="body" orient="vert" idx="1"/>
          </p:nvPr>
        </p:nvSpPr>
        <p:spPr>
          <a:xfrm>
            <a:off x="457199" y="548680"/>
            <a:ext cx="6437313" cy="6003707"/>
          </a:xfrm>
        </p:spPr>
        <p:txBody>
          <a:bodyPr vert="eaVe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lgn="r">
              <a:defRPr/>
            </a:lvl1pPr>
          </a:lstStyle>
          <a:p>
            <a:fld id="{5C166BB2-EF58-472A-B562-AE6313B280A8}" type="datetime3">
              <a:rPr lang="en-GB" smtClean="0"/>
              <a:pPr/>
              <a:t>11 December, 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lgn="r">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3957796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3" name="Content Placeholder 2"/>
          <p:cNvSpPr>
            <a:spLocks noGrp="1"/>
          </p:cNvSpPr>
          <p:nvPr>
            <p:ph idx="1"/>
          </p:nvPr>
        </p:nvSpPr>
        <p:spPr>
          <a:xfrm>
            <a:off x="323850" y="1916832"/>
            <a:ext cx="8496300" cy="4536356"/>
          </a:xfrm>
        </p:spPr>
        <p:txBody>
          <a:bodyPr>
            <a:noAutofit/>
          </a:bodyPr>
          <a:lstStyle>
            <a:lvl1pPr>
              <a:defRPr sz="2400"/>
            </a:lvl1pPr>
            <a:lvl2pPr>
              <a:defRPr sz="24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a:xfrm>
            <a:off x="4761396" y="54066"/>
            <a:ext cx="2133600" cy="365125"/>
          </a:xfrm>
        </p:spPr>
        <p:txBody>
          <a:bodyPr>
            <a:noAutofit/>
          </a:bodyPr>
          <a:lstStyle>
            <a:lvl1pPr algn="r">
              <a:defRPr>
                <a:solidFill>
                  <a:srgbClr val="3C3C41"/>
                </a:solidFill>
              </a:defRPr>
            </a:lvl1pPr>
          </a:lstStyle>
          <a:p>
            <a:fld id="{7E9EFE7B-2BB4-4E22-8F09-F199B7FE1F90}" type="datetime3">
              <a:rPr lang="en-GB" smtClean="0"/>
              <a:pPr/>
              <a:t>11 December, 2017</a:t>
            </a:fld>
            <a:endParaRPr lang="en-GB" dirty="0"/>
          </a:p>
        </p:txBody>
      </p:sp>
      <p:sp>
        <p:nvSpPr>
          <p:cNvPr id="5" name="Footer Placeholder 4"/>
          <p:cNvSpPr>
            <a:spLocks noGrp="1"/>
          </p:cNvSpPr>
          <p:nvPr>
            <p:ph type="ftr" sz="quarter" idx="11"/>
          </p:nvPr>
        </p:nvSpPr>
        <p:spPr>
          <a:xfrm>
            <a:off x="6981824" y="107107"/>
            <a:ext cx="1838325" cy="312084"/>
          </a:xfrm>
        </p:spPr>
        <p:txBody>
          <a:bodyPr>
            <a:noAutofit/>
          </a:bodyPr>
          <a:lstStyle>
            <a:lvl1pPr>
              <a:defRPr>
                <a:solidFill>
                  <a:srgbClr val="3C3C41"/>
                </a:solidFill>
              </a:defRPr>
            </a:lvl1pPr>
          </a:lstStyle>
          <a:p>
            <a:endParaRPr lang="en-GB" dirty="0"/>
          </a:p>
        </p:txBody>
      </p:sp>
      <p:sp>
        <p:nvSpPr>
          <p:cNvPr id="6" name="Slide Number Placeholder 5"/>
          <p:cNvSpPr>
            <a:spLocks noGrp="1"/>
          </p:cNvSpPr>
          <p:nvPr>
            <p:ph type="sldNum" sz="quarter" idx="12"/>
          </p:nvPr>
        </p:nvSpPr>
        <p:spPr/>
        <p:txBody>
          <a:bodyPr/>
          <a:lstStyle>
            <a:lvl1pPr algn="r">
              <a:defRPr>
                <a:solidFill>
                  <a:srgbClr val="3C3C41"/>
                </a:solidFill>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497686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2" descr="SUPERGRAPHIC_FINA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365625"/>
            <a:ext cx="9144000" cy="2492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a:xfrm>
            <a:off x="722313" y="3507085"/>
            <a:ext cx="7772400" cy="1362075"/>
          </a:xfrm>
        </p:spPr>
        <p:txBody>
          <a:bodyPr anchor="t">
            <a:normAutofit/>
          </a:bodyPr>
          <a:lstStyle>
            <a:lvl1pPr algn="l">
              <a:defRPr sz="3200" b="0" cap="all"/>
            </a:lvl1pPr>
          </a:lstStyle>
          <a:p>
            <a:r>
              <a:rPr lang="en-US"/>
              <a:t>Click to edit Master title style</a:t>
            </a:r>
            <a:endParaRPr lang="en-GB" dirty="0"/>
          </a:p>
        </p:txBody>
      </p:sp>
      <p:sp>
        <p:nvSpPr>
          <p:cNvPr id="3" name="Text Placeholder 2"/>
          <p:cNvSpPr>
            <a:spLocks noGrp="1"/>
          </p:cNvSpPr>
          <p:nvPr>
            <p:ph type="body" idx="1"/>
          </p:nvPr>
        </p:nvSpPr>
        <p:spPr>
          <a:xfrm>
            <a:off x="722313" y="200689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r">
              <a:defRPr/>
            </a:lvl1pPr>
          </a:lstStyle>
          <a:p>
            <a:fld id="{FA6D568E-1C59-4CAF-A029-FD62F99FD889}" type="datetime3">
              <a:rPr lang="en-GB" smtClean="0"/>
              <a:pPr/>
              <a:t>11 December, 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lgn="r">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1135450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3" name="Content Placeholder 2"/>
          <p:cNvSpPr>
            <a:spLocks noGrp="1"/>
          </p:cNvSpPr>
          <p:nvPr>
            <p:ph sz="half" idx="1"/>
          </p:nvPr>
        </p:nvSpPr>
        <p:spPr>
          <a:xfrm>
            <a:off x="323850" y="1916832"/>
            <a:ext cx="4168800" cy="4525963"/>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74121" y="1916832"/>
            <a:ext cx="4038600" cy="4525963"/>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lgn="r">
              <a:defRPr/>
            </a:lvl1pPr>
          </a:lstStyle>
          <a:p>
            <a:fld id="{4AC1BCF0-B662-4372-B5A6-2FF7226A59F1}" type="datetime3">
              <a:rPr lang="en-GB" smtClean="0"/>
              <a:pPr/>
              <a:t>11 December, 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lgn="r">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2937640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41B6A8E4-17AA-4AC4-89B9-B29C821773F6}" type="datetime3">
              <a:rPr lang="en-GB" smtClean="0"/>
              <a:pPr/>
              <a:t>11 December, 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EB79DAB-90E4-4F14-9B31-761BB9951B41}" type="slidenum">
              <a:rPr lang="en-GB" smtClean="0"/>
              <a:pPr/>
              <a:t>‹#›</a:t>
            </a:fld>
            <a:endParaRPr lang="en-GB"/>
          </a:p>
        </p:txBody>
      </p:sp>
      <p:sp>
        <p:nvSpPr>
          <p:cNvPr id="8" name="Content Placeholder 2"/>
          <p:cNvSpPr>
            <a:spLocks noGrp="1"/>
          </p:cNvSpPr>
          <p:nvPr>
            <p:ph sz="half" idx="1"/>
          </p:nvPr>
        </p:nvSpPr>
        <p:spPr>
          <a:xfrm>
            <a:off x="323850" y="1916831"/>
            <a:ext cx="8496300" cy="2160000"/>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3"/>
          <p:cNvSpPr>
            <a:spLocks noGrp="1"/>
          </p:cNvSpPr>
          <p:nvPr>
            <p:ph sz="half" idx="2"/>
          </p:nvPr>
        </p:nvSpPr>
        <p:spPr>
          <a:xfrm>
            <a:off x="323850" y="4293096"/>
            <a:ext cx="8488871" cy="2160000"/>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08813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3850" y="476249"/>
            <a:ext cx="6581775" cy="1223963"/>
          </a:xfrm>
        </p:spPr>
        <p:txBody>
          <a:bodyPr>
            <a:noAutofit/>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323850" y="1989138"/>
            <a:ext cx="4168800" cy="6397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23850" y="2708920"/>
            <a:ext cx="4168800" cy="3951288"/>
          </a:xfrm>
        </p:spPr>
        <p:txBody>
          <a:bodyPr>
            <a:no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51350" y="1989138"/>
            <a:ext cx="4168800" cy="6397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51350" y="2708920"/>
            <a:ext cx="4168800" cy="3951288"/>
          </a:xfrm>
        </p:spPr>
        <p:txBody>
          <a:bodyPr>
            <a:no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lvl1pPr algn="r">
              <a:defRPr/>
            </a:lvl1pPr>
          </a:lstStyle>
          <a:p>
            <a:fld id="{7986C46A-F843-447A-8F94-C253222F6B0E}" type="datetime3">
              <a:rPr lang="en-GB" smtClean="0"/>
              <a:pPr/>
              <a:t>11 December, 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lvl1pPr algn="r">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2211613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3" name="Date Placeholder 2"/>
          <p:cNvSpPr>
            <a:spLocks noGrp="1"/>
          </p:cNvSpPr>
          <p:nvPr>
            <p:ph type="dt" sz="half" idx="10"/>
          </p:nvPr>
        </p:nvSpPr>
        <p:spPr/>
        <p:txBody>
          <a:bodyPr/>
          <a:lstStyle>
            <a:lvl1pPr algn="r">
              <a:defRPr/>
            </a:lvl1pPr>
          </a:lstStyle>
          <a:p>
            <a:fld id="{1FA7E4C7-43F1-4ECF-A514-1D14603EEA9D}" type="datetime3">
              <a:rPr lang="en-GB" smtClean="0"/>
              <a:pPr/>
              <a:t>11 December, 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lvl1pPr algn="r">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1894031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r">
              <a:defRPr/>
            </a:lvl1pPr>
          </a:lstStyle>
          <a:p>
            <a:fld id="{1E02EA0E-FF6F-4CE6-9D55-67502EE03C71}" type="datetime3">
              <a:rPr lang="en-GB" smtClean="0"/>
              <a:pPr/>
              <a:t>11 December, 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lvl1pPr algn="r">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2650516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850" y="476249"/>
            <a:ext cx="6570663" cy="1223963"/>
          </a:xfrm>
        </p:spPr>
        <p:txBody>
          <a:bodyPr vert="horz" lIns="0" tIns="0" rIns="0" bIns="0" rtlCol="0" anchor="ctr">
            <a:noAutofit/>
          </a:bodyPr>
          <a:lstStyle>
            <a:lvl1pPr>
              <a:defRPr lang="en-GB" dirty="0"/>
            </a:lvl1pPr>
          </a:lstStyle>
          <a:p>
            <a:pPr lvl="0"/>
            <a:r>
              <a:rPr lang="en-US"/>
              <a:t>Click to edit Master title style</a:t>
            </a:r>
            <a:endParaRPr lang="en-GB" dirty="0"/>
          </a:p>
        </p:txBody>
      </p:sp>
      <p:sp>
        <p:nvSpPr>
          <p:cNvPr id="3" name="Content Placeholder 2"/>
          <p:cNvSpPr>
            <a:spLocks noGrp="1"/>
          </p:cNvSpPr>
          <p:nvPr>
            <p:ph idx="1"/>
          </p:nvPr>
        </p:nvSpPr>
        <p:spPr>
          <a:xfrm>
            <a:off x="323849" y="1916832"/>
            <a:ext cx="6570663" cy="4608511"/>
          </a:xfrm>
        </p:spPr>
        <p:txBody>
          <a:bodyPr>
            <a:noAutofit/>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980238" y="1978026"/>
            <a:ext cx="1839912" cy="4542032"/>
          </a:xfrm>
        </p:spPr>
        <p:txBody>
          <a:bodyPr>
            <a:noAutofit/>
          </a:bodyPr>
          <a:lstStyle>
            <a:lvl1pPr marL="0" indent="0">
              <a:spcBef>
                <a:spcPts val="600"/>
              </a:spcBef>
              <a:spcAft>
                <a:spcPts val="600"/>
              </a:spcAft>
              <a:buNone/>
              <a:defRPr sz="1400" b="0" i="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lgn="r">
              <a:defRPr/>
            </a:lvl1pPr>
          </a:lstStyle>
          <a:p>
            <a:fld id="{FB8DC4F9-3CF5-46C8-A80A-DE5B03B3E759}" type="datetime3">
              <a:rPr lang="en-GB" smtClean="0"/>
              <a:pPr/>
              <a:t>11 December, 2017</a:t>
            </a:fld>
            <a:endParaRPr lang="en-GB" dirty="0"/>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lgn="r">
              <a:defRPr/>
            </a:lvl1pPr>
          </a:lstStyle>
          <a:p>
            <a:fld id="{1EB79DAB-90E4-4F14-9B31-761BB9951B41}" type="slidenum">
              <a:rPr lang="en-GB" smtClean="0"/>
              <a:pPr/>
              <a:t>‹#›</a:t>
            </a:fld>
            <a:endParaRPr lang="en-GB" dirty="0"/>
          </a:p>
        </p:txBody>
      </p:sp>
    </p:spTree>
    <p:extLst>
      <p:ext uri="{BB962C8B-B14F-4D97-AF65-F5344CB8AC3E}">
        <p14:creationId xmlns:p14="http://schemas.microsoft.com/office/powerpoint/2010/main" val="346486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850" y="476249"/>
            <a:ext cx="6581775" cy="1223963"/>
          </a:xfrm>
          <a:prstGeom prst="rect">
            <a:avLst/>
          </a:prstGeom>
        </p:spPr>
        <p:txBody>
          <a:bodyPr vert="horz" lIns="0" tIns="0" rIns="0" bIns="0" rtlCol="0" anchor="ctr">
            <a:normAutofit/>
          </a:bodyPr>
          <a:lstStyle/>
          <a:p>
            <a:r>
              <a:rPr lang="en-US"/>
              <a:t>Click to edit Master title style</a:t>
            </a:r>
            <a:endParaRPr lang="en-GB" dirty="0"/>
          </a:p>
        </p:txBody>
      </p:sp>
      <p:pic>
        <p:nvPicPr>
          <p:cNvPr id="1026" name="Picture 2" descr="NRW_logo_CMYK_sta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24700" y="581025"/>
            <a:ext cx="1655763"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323850" y="1916832"/>
            <a:ext cx="8362950" cy="420933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761396" y="63591"/>
            <a:ext cx="2133600" cy="365125"/>
          </a:xfrm>
          <a:prstGeom prst="rect">
            <a:avLst/>
          </a:prstGeom>
        </p:spPr>
        <p:txBody>
          <a:bodyPr vert="horz" lIns="0" tIns="0" rIns="0" bIns="0" rtlCol="0" anchor="b" anchorCtr="0"/>
          <a:lstStyle>
            <a:lvl1pPr algn="r">
              <a:defRPr lang="en-GB" sz="900" b="1" smtClean="0">
                <a:solidFill>
                  <a:schemeClr val="tx2"/>
                </a:solidFill>
              </a:defRPr>
            </a:lvl1pPr>
          </a:lstStyle>
          <a:p>
            <a:fld id="{41B6A8E4-17AA-4AC4-89B9-B29C821773F6}" type="datetime3">
              <a:rPr lang="en-GB" smtClean="0"/>
              <a:pPr/>
              <a:t>11 December, 2017</a:t>
            </a:fld>
            <a:endParaRPr lang="en-GB" dirty="0"/>
          </a:p>
        </p:txBody>
      </p:sp>
      <p:sp>
        <p:nvSpPr>
          <p:cNvPr id="5" name="Footer Placeholder 4"/>
          <p:cNvSpPr>
            <a:spLocks noGrp="1"/>
          </p:cNvSpPr>
          <p:nvPr>
            <p:ph type="ftr" sz="quarter" idx="3"/>
          </p:nvPr>
        </p:nvSpPr>
        <p:spPr>
          <a:xfrm>
            <a:off x="6981824" y="116632"/>
            <a:ext cx="1838325" cy="312084"/>
          </a:xfrm>
          <a:prstGeom prst="rect">
            <a:avLst/>
          </a:prstGeom>
        </p:spPr>
        <p:txBody>
          <a:bodyPr vert="horz" lIns="0" tIns="0" rIns="0" bIns="0" rtlCol="0" anchor="b" anchorCtr="0"/>
          <a:lstStyle>
            <a:lvl1pPr algn="r">
              <a:defRPr sz="900" b="1">
                <a:solidFill>
                  <a:schemeClr val="tx2"/>
                </a:solidFill>
              </a:defRPr>
            </a:lvl1pPr>
          </a:lstStyle>
          <a:p>
            <a:endParaRPr lang="en-GB" dirty="0"/>
          </a:p>
        </p:txBody>
      </p:sp>
      <p:sp>
        <p:nvSpPr>
          <p:cNvPr id="6" name="Slide Number Placeholder 5"/>
          <p:cNvSpPr>
            <a:spLocks noGrp="1"/>
          </p:cNvSpPr>
          <p:nvPr>
            <p:ph type="sldNum" sz="quarter" idx="4"/>
          </p:nvPr>
        </p:nvSpPr>
        <p:spPr>
          <a:xfrm>
            <a:off x="6905625" y="6413500"/>
            <a:ext cx="2133600" cy="365125"/>
          </a:xfrm>
          <a:prstGeom prst="rect">
            <a:avLst/>
          </a:prstGeom>
        </p:spPr>
        <p:txBody>
          <a:bodyPr vert="horz" lIns="0" tIns="0" rIns="0" bIns="0" rtlCol="0" anchor="b" anchorCtr="0"/>
          <a:lstStyle>
            <a:lvl1pPr algn="r">
              <a:defRPr lang="en-GB" sz="900" b="1" smtClean="0">
                <a:solidFill>
                  <a:schemeClr val="tx2"/>
                </a:solidFill>
              </a:defRPr>
            </a:lvl1pPr>
          </a:lstStyle>
          <a:p>
            <a:fld id="{1EB79DAB-90E4-4F14-9B31-761BB9951B41}" type="slidenum">
              <a:rPr lang="en-GB" smtClean="0"/>
              <a:pPr/>
              <a:t>‹#›</a:t>
            </a:fld>
            <a:endParaRPr lang="en-GB"/>
          </a:p>
        </p:txBody>
      </p:sp>
      <p:sp>
        <p:nvSpPr>
          <p:cNvPr id="7" name="AutoShape 2"/>
          <p:cNvSpPr>
            <a:spLocks noChangeArrowheads="1"/>
          </p:cNvSpPr>
          <p:nvPr/>
        </p:nvSpPr>
        <p:spPr bwMode="auto">
          <a:xfrm>
            <a:off x="6981825" y="428625"/>
            <a:ext cx="1838325" cy="31750"/>
          </a:xfrm>
          <a:prstGeom prst="roundRect">
            <a:avLst>
              <a:gd name="adj" fmla="val 50000"/>
            </a:avLst>
          </a:prstGeom>
          <a:solidFill>
            <a:schemeClr val="tx2"/>
          </a:solidFill>
          <a:ln>
            <a:noFill/>
          </a:ln>
          <a:effectLst/>
        </p:spPr>
        <p:txBody>
          <a:bodyPr vert="horz" wrap="none" lIns="91440" tIns="45720" rIns="91440" bIns="45720" numCol="1" anchor="ctr" anchorCtr="0" compatLnSpc="1">
            <a:prstTxWarp prst="textNoShape">
              <a:avLst/>
            </a:prstTxWarp>
          </a:bodyPr>
          <a:lstStyle/>
          <a:p>
            <a:endParaRPr lang="en-GB"/>
          </a:p>
        </p:txBody>
      </p:sp>
      <p:sp>
        <p:nvSpPr>
          <p:cNvPr id="8" name="AutoShape 3"/>
          <p:cNvSpPr>
            <a:spLocks noChangeArrowheads="1"/>
          </p:cNvSpPr>
          <p:nvPr/>
        </p:nvSpPr>
        <p:spPr bwMode="auto">
          <a:xfrm flipV="1">
            <a:off x="323850" y="428625"/>
            <a:ext cx="6581775" cy="31750"/>
          </a:xfrm>
          <a:prstGeom prst="roundRect">
            <a:avLst>
              <a:gd name="adj" fmla="val 50000"/>
            </a:avLst>
          </a:prstGeom>
          <a:solidFill>
            <a:schemeClr val="tx2"/>
          </a:solidFill>
          <a:ln>
            <a:noFill/>
          </a:ln>
          <a:effectLst/>
        </p:spPr>
        <p:txBody>
          <a:bodyPr vert="horz" wrap="none" lIns="91440" tIns="45720" rIns="91440" bIns="45720" numCol="1" anchor="ctr" anchorCtr="0" compatLnSpc="1">
            <a:prstTxWarp prst="textNoShape">
              <a:avLst/>
            </a:prstTxWarp>
          </a:bodyPr>
          <a:lstStyle/>
          <a:p>
            <a:endParaRPr lang="en-GB"/>
          </a:p>
        </p:txBody>
      </p:sp>
    </p:spTree>
    <p:extLst>
      <p:ext uri="{BB962C8B-B14F-4D97-AF65-F5344CB8AC3E}">
        <p14:creationId xmlns:p14="http://schemas.microsoft.com/office/powerpoint/2010/main" val="17197455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20" r:id="rId5"/>
    <p:sldLayoutId id="2147483713" r:id="rId6"/>
    <p:sldLayoutId id="2147483714" r:id="rId7"/>
    <p:sldLayoutId id="2147483715" r:id="rId8"/>
    <p:sldLayoutId id="2147483716" r:id="rId9"/>
    <p:sldLayoutId id="2147483717" r:id="rId10"/>
    <p:sldLayoutId id="2147483718" r:id="rId11"/>
    <p:sldLayoutId id="2147483719" r:id="rId12"/>
  </p:sldLayoutIdLst>
  <p:hf sldNum="0" hdr="0" ftr="0" dt="0"/>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spcBef>
          <a:spcPct val="20000"/>
        </a:spcBef>
        <a:buFontTx/>
        <a:buNone/>
        <a:defRPr sz="2400" b="1" kern="1200">
          <a:solidFill>
            <a:srgbClr val="0091A5"/>
          </a:solidFill>
          <a:latin typeface="+mn-lt"/>
          <a:ea typeface="+mn-ea"/>
          <a:cs typeface="+mn-cs"/>
        </a:defRPr>
      </a:lvl1pPr>
      <a:lvl2pPr marL="0" indent="0" algn="l" defTabSz="914400" rtl="0" eaLnBrk="1" latinLnBrk="0" hangingPunct="1">
        <a:spcBef>
          <a:spcPct val="20000"/>
        </a:spcBef>
        <a:buFontTx/>
        <a:buNone/>
        <a:defRPr sz="2400" kern="1200">
          <a:solidFill>
            <a:schemeClr val="tx1"/>
          </a:solidFill>
          <a:latin typeface="+mn-lt"/>
          <a:ea typeface="+mn-ea"/>
          <a:cs typeface="+mn-cs"/>
        </a:defRPr>
      </a:lvl2pPr>
      <a:lvl3pPr marL="266700" indent="-2667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542925" indent="-276225"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809625" indent="-2667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mailto:miki.miyata-lee@cyfoethnaturiolcymru.gov.uk" TargetMode="External"/><Relationship Id="rId13" Type="http://schemas.openxmlformats.org/officeDocument/2006/relationships/hyperlink" Target="mailto:glyn.jones@cyfoethnaturiolcymru.gov.uk" TargetMode="External"/><Relationship Id="rId3" Type="http://schemas.openxmlformats.org/officeDocument/2006/relationships/hyperlink" Target="mailto:Grants.enquiries@cyfoethnaturiolcymru.gov.uk" TargetMode="External"/><Relationship Id="rId7" Type="http://schemas.openxmlformats.org/officeDocument/2006/relationships/hyperlink" Target="mailto:Alun.Price@cyfoethnaturiolcymru.gov.uk" TargetMode="External"/><Relationship Id="rId12" Type="http://schemas.openxmlformats.org/officeDocument/2006/relationships/hyperlink" Target="mailto:aled.davies@cyfoethnaturiolcymru.gov.uk" TargetMode="External"/><Relationship Id="rId2" Type="http://schemas.openxmlformats.org/officeDocument/2006/relationships/hyperlink" Target="mailto:FundingApplication@cyfoethnaturiolcymru.gov.uk" TargetMode="External"/><Relationship Id="rId1" Type="http://schemas.openxmlformats.org/officeDocument/2006/relationships/slideLayout" Target="../slideLayouts/slideLayout2.xml"/><Relationship Id="rId6" Type="http://schemas.openxmlformats.org/officeDocument/2006/relationships/hyperlink" Target="mailto:paul.mitchell@cyfoethnaturiolcymru.gov.uk" TargetMode="External"/><Relationship Id="rId11" Type="http://schemas.openxmlformats.org/officeDocument/2006/relationships/hyperlink" Target="mailto:sarah.coakham@cyfoethnaturiolcymru.gov.uk" TargetMode="External"/><Relationship Id="rId5" Type="http://schemas.openxmlformats.org/officeDocument/2006/relationships/hyperlink" Target="mailto:linda.ashton@cyfoethnaturiolcymru.gov.uk" TargetMode="External"/><Relationship Id="rId10" Type="http://schemas.openxmlformats.org/officeDocument/2006/relationships/hyperlink" Target="mailto:sarah.tindal@cyfoethnaturiolcymru.gov.uk" TargetMode="External"/><Relationship Id="rId4" Type="http://schemas.openxmlformats.org/officeDocument/2006/relationships/hyperlink" Target="mailto:Kathryn.hughes@cyfoethnaturiolcymru.gov.uk" TargetMode="External"/><Relationship Id="rId9" Type="http://schemas.openxmlformats.org/officeDocument/2006/relationships/hyperlink" Target="mailto:chris.heaps@cyfoethnaturiolcymru.gov.uk"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mailto:miki.miyata-lee@cyfoethnaturiolcymru.gov.uk" TargetMode="External"/><Relationship Id="rId13" Type="http://schemas.openxmlformats.org/officeDocument/2006/relationships/hyperlink" Target="mailto:glyn.jones@cyfoethnaturiolcymru.gov.uk" TargetMode="External"/><Relationship Id="rId3" Type="http://schemas.openxmlformats.org/officeDocument/2006/relationships/hyperlink" Target="mailto:Grants.enquiries@cyfoethnaturiolcymru.gov.uk" TargetMode="External"/><Relationship Id="rId7" Type="http://schemas.openxmlformats.org/officeDocument/2006/relationships/hyperlink" Target="mailto:Alun.Price@cyfoethnaturiolcymru.gov.uk" TargetMode="External"/><Relationship Id="rId12" Type="http://schemas.openxmlformats.org/officeDocument/2006/relationships/hyperlink" Target="mailto:aled.davies@cyfoethnaturiolcymru.gov.uk" TargetMode="External"/><Relationship Id="rId2" Type="http://schemas.openxmlformats.org/officeDocument/2006/relationships/hyperlink" Target="mailto:FundingApplication@cyfoethnaturiolcymru.gov.uk" TargetMode="External"/><Relationship Id="rId1" Type="http://schemas.openxmlformats.org/officeDocument/2006/relationships/slideLayout" Target="../slideLayouts/slideLayout2.xml"/><Relationship Id="rId6" Type="http://schemas.openxmlformats.org/officeDocument/2006/relationships/hyperlink" Target="mailto:paul.mitchell@cyfoethnaturiolcymru.gov.uk" TargetMode="External"/><Relationship Id="rId11" Type="http://schemas.openxmlformats.org/officeDocument/2006/relationships/hyperlink" Target="mailto:sarah.coakham@cyfoethnaturiolcymru.gov.uk" TargetMode="External"/><Relationship Id="rId5" Type="http://schemas.openxmlformats.org/officeDocument/2006/relationships/hyperlink" Target="mailto:linda.ashton@cyfoethnaturiolcymru.gov.uk" TargetMode="External"/><Relationship Id="rId10" Type="http://schemas.openxmlformats.org/officeDocument/2006/relationships/hyperlink" Target="mailto:sarah.tindal@cyfoethnaturiolcymru.gov.uk" TargetMode="External"/><Relationship Id="rId4" Type="http://schemas.openxmlformats.org/officeDocument/2006/relationships/hyperlink" Target="mailto:Kathryn.hughes@cyfoethnaturiolcymru.gov.uk" TargetMode="External"/><Relationship Id="rId9" Type="http://schemas.openxmlformats.org/officeDocument/2006/relationships/hyperlink" Target="mailto:chris.heaps@cyfoethnaturiolcymru.gov.u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4864"/>
            <a:ext cx="7772400" cy="1470025"/>
          </a:xfrm>
        </p:spPr>
        <p:txBody>
          <a:bodyPr/>
          <a:lstStyle/>
          <a:p>
            <a:r>
              <a:rPr lang="en-GB" sz="4000" dirty="0" err="1"/>
              <a:t>Croeso</a:t>
            </a:r>
            <a:r>
              <a:rPr lang="en-GB" sz="4000" dirty="0"/>
              <a:t>!</a:t>
            </a:r>
          </a:p>
        </p:txBody>
      </p:sp>
      <p:sp>
        <p:nvSpPr>
          <p:cNvPr id="3" name="Subtitle 2"/>
          <p:cNvSpPr>
            <a:spLocks noGrp="1"/>
          </p:cNvSpPr>
          <p:nvPr>
            <p:ph type="subTitle" idx="1"/>
          </p:nvPr>
        </p:nvSpPr>
        <p:spPr>
          <a:xfrm>
            <a:off x="1371600" y="3212976"/>
            <a:ext cx="6400800" cy="1752600"/>
          </a:xfrm>
        </p:spPr>
        <p:txBody>
          <a:bodyPr/>
          <a:lstStyle/>
          <a:p>
            <a:r>
              <a:rPr lang="en-GB" sz="4000" dirty="0"/>
              <a:t>Welcome!</a:t>
            </a:r>
            <a:endParaRPr lang="en-GB" sz="4000" i="1" dirty="0"/>
          </a:p>
        </p:txBody>
      </p:sp>
    </p:spTree>
    <p:extLst>
      <p:ext uri="{BB962C8B-B14F-4D97-AF65-F5344CB8AC3E}">
        <p14:creationId xmlns:p14="http://schemas.microsoft.com/office/powerpoint/2010/main" val="58867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8775" y="2881706"/>
            <a:ext cx="5328592" cy="357163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476672"/>
            <a:ext cx="5726640" cy="2808312"/>
          </a:xfrm>
          <a:prstGeom prst="rect">
            <a:avLst/>
          </a:prstGeom>
        </p:spPr>
      </p:pic>
    </p:spTree>
    <p:extLst>
      <p:ext uri="{BB962C8B-B14F-4D97-AF65-F5344CB8AC3E}">
        <p14:creationId xmlns:p14="http://schemas.microsoft.com/office/powerpoint/2010/main" val="3589790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91880" y="3645024"/>
            <a:ext cx="5400278" cy="298821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22" y="548680"/>
            <a:ext cx="6578736" cy="2832789"/>
          </a:xfrm>
          <a:prstGeom prst="rect">
            <a:avLst/>
          </a:prstGeom>
        </p:spPr>
      </p:pic>
    </p:spTree>
    <p:extLst>
      <p:ext uri="{BB962C8B-B14F-4D97-AF65-F5344CB8AC3E}">
        <p14:creationId xmlns:p14="http://schemas.microsoft.com/office/powerpoint/2010/main" val="4172759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8258" y="3573903"/>
            <a:ext cx="5832648" cy="314264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548680"/>
            <a:ext cx="5993476" cy="3036129"/>
          </a:xfrm>
          <a:prstGeom prst="rect">
            <a:avLst/>
          </a:prstGeom>
        </p:spPr>
      </p:pic>
    </p:spTree>
    <p:extLst>
      <p:ext uri="{BB962C8B-B14F-4D97-AF65-F5344CB8AC3E}">
        <p14:creationId xmlns:p14="http://schemas.microsoft.com/office/powerpoint/2010/main" val="1163640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7690" y="3356992"/>
            <a:ext cx="6480457" cy="259228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692696"/>
            <a:ext cx="6590076" cy="2183674"/>
          </a:xfrm>
          <a:prstGeom prst="rect">
            <a:avLst/>
          </a:prstGeom>
        </p:spPr>
      </p:pic>
    </p:spTree>
    <p:extLst>
      <p:ext uri="{BB962C8B-B14F-4D97-AF65-F5344CB8AC3E}">
        <p14:creationId xmlns:p14="http://schemas.microsoft.com/office/powerpoint/2010/main" val="3626536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548680"/>
            <a:ext cx="5436222" cy="3170667"/>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82329" y="3429000"/>
            <a:ext cx="5389634" cy="3240360"/>
          </a:xfrm>
        </p:spPr>
      </p:pic>
    </p:spTree>
    <p:extLst>
      <p:ext uri="{BB962C8B-B14F-4D97-AF65-F5344CB8AC3E}">
        <p14:creationId xmlns:p14="http://schemas.microsoft.com/office/powerpoint/2010/main" val="1053825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548680"/>
            <a:ext cx="5162573" cy="310507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3861048"/>
            <a:ext cx="5904656" cy="2661177"/>
          </a:xfrm>
          <a:prstGeom prst="rect">
            <a:avLst/>
          </a:prstGeom>
        </p:spPr>
      </p:pic>
    </p:spTree>
    <p:extLst>
      <p:ext uri="{BB962C8B-B14F-4D97-AF65-F5344CB8AC3E}">
        <p14:creationId xmlns:p14="http://schemas.microsoft.com/office/powerpoint/2010/main" val="2982323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548680"/>
            <a:ext cx="5967945" cy="287510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8092" y="3573016"/>
            <a:ext cx="6573693" cy="3096344"/>
          </a:xfrm>
          <a:prstGeom prst="rect">
            <a:avLst/>
          </a:prstGeom>
        </p:spPr>
      </p:pic>
    </p:spTree>
    <p:extLst>
      <p:ext uri="{BB962C8B-B14F-4D97-AF65-F5344CB8AC3E}">
        <p14:creationId xmlns:p14="http://schemas.microsoft.com/office/powerpoint/2010/main" val="4191946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38" y="548680"/>
            <a:ext cx="7088908" cy="3042175"/>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95736" y="3068960"/>
            <a:ext cx="6696744" cy="3596526"/>
          </a:xfrm>
        </p:spPr>
      </p:pic>
    </p:spTree>
    <p:extLst>
      <p:ext uri="{BB962C8B-B14F-4D97-AF65-F5344CB8AC3E}">
        <p14:creationId xmlns:p14="http://schemas.microsoft.com/office/powerpoint/2010/main" val="2224822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2844" y="3429000"/>
            <a:ext cx="6408390" cy="3293132"/>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359" y="609070"/>
            <a:ext cx="6696744" cy="2658506"/>
          </a:xfrm>
          <a:prstGeom prst="rect">
            <a:avLst/>
          </a:prstGeom>
        </p:spPr>
      </p:pic>
    </p:spTree>
    <p:extLst>
      <p:ext uri="{BB962C8B-B14F-4D97-AF65-F5344CB8AC3E}">
        <p14:creationId xmlns:p14="http://schemas.microsoft.com/office/powerpoint/2010/main" val="718446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2568" y="3829149"/>
            <a:ext cx="6343400" cy="288032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548680"/>
            <a:ext cx="6431418" cy="2667319"/>
          </a:xfrm>
          <a:prstGeom prst="rect">
            <a:avLst/>
          </a:prstGeom>
        </p:spPr>
      </p:pic>
    </p:spTree>
    <p:extLst>
      <p:ext uri="{BB962C8B-B14F-4D97-AF65-F5344CB8AC3E}">
        <p14:creationId xmlns:p14="http://schemas.microsoft.com/office/powerpoint/2010/main" val="3220484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GB" sz="2800" dirty="0"/>
            </a:br>
            <a:br>
              <a:rPr lang="en-GB" sz="2800" dirty="0"/>
            </a:br>
            <a:br>
              <a:rPr lang="en-GB" sz="2800" dirty="0"/>
            </a:br>
            <a:r>
              <a:rPr lang="en-GB" sz="2800" dirty="0" err="1"/>
              <a:t>Galwad</a:t>
            </a:r>
            <a:r>
              <a:rPr lang="en-GB" sz="2800" dirty="0"/>
              <a:t> </a:t>
            </a:r>
            <a:r>
              <a:rPr lang="en-GB" sz="2800" dirty="0" err="1"/>
              <a:t>Agored</a:t>
            </a:r>
            <a:r>
              <a:rPr lang="en-GB" sz="2800" dirty="0"/>
              <a:t> am </a:t>
            </a:r>
            <a:br>
              <a:rPr lang="en-GB" sz="2800" dirty="0"/>
            </a:br>
            <a:r>
              <a:rPr lang="en-GB" sz="2800" dirty="0" err="1"/>
              <a:t>Gyllid</a:t>
            </a:r>
            <a:r>
              <a:rPr lang="en-GB" sz="2800" dirty="0"/>
              <a:t> </a:t>
            </a:r>
            <a:r>
              <a:rPr lang="en-GB" sz="2800" dirty="0" err="1"/>
              <a:t>Prosiect</a:t>
            </a:r>
            <a:br>
              <a:rPr lang="en-GB" sz="2800" dirty="0"/>
            </a:br>
            <a:r>
              <a:rPr lang="en-GB" sz="2800" dirty="0" err="1"/>
              <a:t>Rheolaeth</a:t>
            </a:r>
            <a:r>
              <a:rPr lang="en-GB" sz="2800" dirty="0"/>
              <a:t> </a:t>
            </a:r>
            <a:r>
              <a:rPr lang="en-GB" sz="2800" dirty="0" err="1"/>
              <a:t>Gynaliadwy</a:t>
            </a:r>
            <a:r>
              <a:rPr lang="en-GB" sz="2800" dirty="0"/>
              <a:t> o </a:t>
            </a:r>
            <a:r>
              <a:rPr lang="en-GB" sz="2800" dirty="0" err="1"/>
              <a:t>Adnoddau</a:t>
            </a:r>
            <a:r>
              <a:rPr lang="en-GB" sz="2800" dirty="0"/>
              <a:t> </a:t>
            </a:r>
            <a:r>
              <a:rPr lang="en-GB" sz="2800" dirty="0" err="1"/>
              <a:t>Naturiol</a:t>
            </a:r>
            <a:r>
              <a:rPr lang="en-GB" sz="2800" dirty="0"/>
              <a:t> (SMNR)</a:t>
            </a:r>
            <a:br>
              <a:rPr lang="en-GB" sz="2800" dirty="0"/>
            </a:br>
            <a:br>
              <a:rPr lang="en-GB" sz="2800" dirty="0"/>
            </a:br>
            <a:r>
              <a:rPr lang="en-GB" sz="2800" dirty="0">
                <a:solidFill>
                  <a:srgbClr val="0091A5"/>
                </a:solidFill>
              </a:rPr>
              <a:t>Open Call for </a:t>
            </a:r>
            <a:br>
              <a:rPr lang="en-GB" sz="2800" dirty="0">
                <a:solidFill>
                  <a:srgbClr val="0091A5"/>
                </a:solidFill>
              </a:rPr>
            </a:br>
            <a:r>
              <a:rPr lang="en-GB" sz="2800" dirty="0">
                <a:solidFill>
                  <a:srgbClr val="0091A5"/>
                </a:solidFill>
              </a:rPr>
              <a:t>Sustainable Management of Natural Resources (SMNR) </a:t>
            </a:r>
            <a:br>
              <a:rPr lang="en-GB" sz="2800" dirty="0">
                <a:solidFill>
                  <a:srgbClr val="0091A5"/>
                </a:solidFill>
              </a:rPr>
            </a:br>
            <a:r>
              <a:rPr lang="en-GB" sz="2800" dirty="0">
                <a:solidFill>
                  <a:srgbClr val="0091A5"/>
                </a:solidFill>
              </a:rPr>
              <a:t>Project Funding </a:t>
            </a:r>
            <a:br>
              <a:rPr lang="en-GB" dirty="0">
                <a:solidFill>
                  <a:srgbClr val="0091A5"/>
                </a:solidFill>
              </a:rPr>
            </a:br>
            <a:endParaRPr lang="en-GB" dirty="0"/>
          </a:p>
        </p:txBody>
      </p:sp>
    </p:spTree>
    <p:extLst>
      <p:ext uri="{BB962C8B-B14F-4D97-AF65-F5344CB8AC3E}">
        <p14:creationId xmlns:p14="http://schemas.microsoft.com/office/powerpoint/2010/main" val="576280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7824" y="3645024"/>
            <a:ext cx="5965710" cy="280831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620688"/>
            <a:ext cx="6251058" cy="2680827"/>
          </a:xfrm>
          <a:prstGeom prst="rect">
            <a:avLst/>
          </a:prstGeom>
        </p:spPr>
      </p:pic>
    </p:spTree>
    <p:extLst>
      <p:ext uri="{BB962C8B-B14F-4D97-AF65-F5344CB8AC3E}">
        <p14:creationId xmlns:p14="http://schemas.microsoft.com/office/powerpoint/2010/main" val="431553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548680"/>
            <a:ext cx="4668956" cy="3240360"/>
          </a:xfrm>
          <a:prstGeom prst="rect">
            <a:avLst/>
          </a:prstGeom>
        </p:spPr>
      </p:pic>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67944" y="3573016"/>
            <a:ext cx="4896544" cy="3054280"/>
          </a:xfrm>
        </p:spPr>
      </p:pic>
    </p:spTree>
    <p:extLst>
      <p:ext uri="{BB962C8B-B14F-4D97-AF65-F5344CB8AC3E}">
        <p14:creationId xmlns:p14="http://schemas.microsoft.com/office/powerpoint/2010/main" val="1690655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3768" y="4005064"/>
            <a:ext cx="6369220" cy="252028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764704"/>
            <a:ext cx="6560937" cy="2016224"/>
          </a:xfrm>
          <a:prstGeom prst="rect">
            <a:avLst/>
          </a:prstGeom>
        </p:spPr>
      </p:pic>
    </p:spTree>
    <p:extLst>
      <p:ext uri="{BB962C8B-B14F-4D97-AF65-F5344CB8AC3E}">
        <p14:creationId xmlns:p14="http://schemas.microsoft.com/office/powerpoint/2010/main" val="4247837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6972181"/>
              </p:ext>
            </p:extLst>
          </p:nvPr>
        </p:nvGraphicFramePr>
        <p:xfrm>
          <a:off x="529597" y="1430779"/>
          <a:ext cx="8136904" cy="5205989"/>
        </p:xfrm>
        <a:graphic>
          <a:graphicData uri="http://schemas.openxmlformats.org/drawingml/2006/table">
            <a:tbl>
              <a:tblPr firstRow="1" bandRow="1">
                <a:tableStyleId>{5C22544A-7EE6-4342-B048-85BDC9FD1C3A}</a:tableStyleId>
              </a:tblPr>
              <a:tblGrid>
                <a:gridCol w="2334600">
                  <a:extLst>
                    <a:ext uri="{9D8B030D-6E8A-4147-A177-3AD203B41FA5}">
                      <a16:colId xmlns:a16="http://schemas.microsoft.com/office/drawing/2014/main" val="1815307576"/>
                    </a:ext>
                  </a:extLst>
                </a:gridCol>
                <a:gridCol w="5802304">
                  <a:extLst>
                    <a:ext uri="{9D8B030D-6E8A-4147-A177-3AD203B41FA5}">
                      <a16:colId xmlns:a16="http://schemas.microsoft.com/office/drawing/2014/main" val="2720884596"/>
                    </a:ext>
                  </a:extLst>
                </a:gridCol>
              </a:tblGrid>
              <a:tr h="407989">
                <a:tc>
                  <a:txBody>
                    <a:bodyPr/>
                    <a:lstStyle/>
                    <a:p>
                      <a:endParaRPr lang="en-GB" dirty="0"/>
                    </a:p>
                  </a:txBody>
                  <a:tcPr/>
                </a:tc>
                <a:tc>
                  <a:txBody>
                    <a:bodyPr/>
                    <a:lstStyle/>
                    <a:p>
                      <a:endParaRPr lang="en-GB" dirty="0"/>
                    </a:p>
                  </a:txBody>
                  <a:tcPr/>
                </a:tc>
                <a:extLst>
                  <a:ext uri="{0D108BD9-81ED-4DB2-BD59-A6C34878D82A}">
                    <a16:rowId xmlns:a16="http://schemas.microsoft.com/office/drawing/2014/main" val="596522880"/>
                  </a:ext>
                </a:extLst>
              </a:tr>
              <a:tr h="704200">
                <a:tc>
                  <a:txBody>
                    <a:bodyPr/>
                    <a:lstStyle/>
                    <a:p>
                      <a:r>
                        <a:rPr lang="en-GB" sz="1600" dirty="0"/>
                        <a:t>Project Name/ </a:t>
                      </a:r>
                    </a:p>
                    <a:p>
                      <a:r>
                        <a:rPr lang="en-GB" sz="1600" b="1" dirty="0" err="1">
                          <a:solidFill>
                            <a:srgbClr val="0091A5"/>
                          </a:solidFill>
                        </a:rPr>
                        <a:t>Enw’r</a:t>
                      </a:r>
                      <a:r>
                        <a:rPr lang="en-GB" sz="1600" b="1" dirty="0">
                          <a:solidFill>
                            <a:srgbClr val="0091A5"/>
                          </a:solidFill>
                        </a:rPr>
                        <a:t> </a:t>
                      </a:r>
                      <a:r>
                        <a:rPr lang="en-GB" sz="1600" b="1" dirty="0" err="1">
                          <a:solidFill>
                            <a:srgbClr val="0091A5"/>
                          </a:solidFill>
                        </a:rPr>
                        <a:t>prosiect</a:t>
                      </a:r>
                      <a:endParaRPr lang="en-GB" sz="1600" b="1" dirty="0">
                        <a:solidFill>
                          <a:srgbClr val="0091A5"/>
                        </a:solidFill>
                      </a:endParaRPr>
                    </a:p>
                  </a:txBody>
                  <a:tcPr/>
                </a:tc>
                <a:tc>
                  <a:txBody>
                    <a:bodyPr/>
                    <a:lstStyle/>
                    <a:p>
                      <a:r>
                        <a:rPr lang="en-GB" sz="1600" dirty="0"/>
                        <a:t>Info only</a:t>
                      </a:r>
                    </a:p>
                    <a:p>
                      <a:r>
                        <a:rPr lang="cy-GB" sz="1600" b="1" kern="1200" dirty="0">
                          <a:solidFill>
                            <a:srgbClr val="0091A5"/>
                          </a:solidFill>
                          <a:effectLst/>
                          <a:latin typeface="+mn-lt"/>
                          <a:ea typeface="+mn-ea"/>
                          <a:cs typeface="+mn-cs"/>
                        </a:rPr>
                        <a:t>Er gwybodaeth yn unig</a:t>
                      </a:r>
                      <a:endParaRPr lang="en-GB" sz="1600" b="1" dirty="0">
                        <a:solidFill>
                          <a:srgbClr val="0091A5"/>
                        </a:solidFill>
                      </a:endParaRPr>
                    </a:p>
                  </a:txBody>
                  <a:tcPr/>
                </a:tc>
                <a:extLst>
                  <a:ext uri="{0D108BD9-81ED-4DB2-BD59-A6C34878D82A}">
                    <a16:rowId xmlns:a16="http://schemas.microsoft.com/office/drawing/2014/main" val="4163484745"/>
                  </a:ext>
                </a:extLst>
              </a:tr>
              <a:tr h="704200">
                <a:tc>
                  <a:txBody>
                    <a:bodyPr/>
                    <a:lstStyle/>
                    <a:p>
                      <a:r>
                        <a:rPr lang="en-GB" sz="1600" dirty="0"/>
                        <a:t>Project Summary/</a:t>
                      </a:r>
                    </a:p>
                    <a:p>
                      <a:r>
                        <a:rPr lang="cy-GB" sz="1600" b="1" kern="1200" dirty="0">
                          <a:solidFill>
                            <a:srgbClr val="0091A5"/>
                          </a:solidFill>
                          <a:effectLst/>
                          <a:latin typeface="+mn-lt"/>
                          <a:ea typeface="+mn-ea"/>
                          <a:cs typeface="+mn-cs"/>
                        </a:rPr>
                        <a:t>Crynodeb o'r prosiect</a:t>
                      </a:r>
                      <a:endParaRPr lang="en-GB" sz="1600" b="1" dirty="0">
                        <a:solidFill>
                          <a:srgbClr val="0091A5"/>
                        </a:solidFill>
                      </a:endParaRPr>
                    </a:p>
                  </a:txBody>
                  <a:tcPr/>
                </a:tc>
                <a:tc>
                  <a:txBody>
                    <a:bodyPr/>
                    <a:lstStyle/>
                    <a:p>
                      <a:r>
                        <a:rPr lang="en-GB" sz="1600" dirty="0"/>
                        <a:t>Info only</a:t>
                      </a:r>
                    </a:p>
                    <a:p>
                      <a:r>
                        <a:rPr lang="cy-GB" sz="1600" b="1" kern="1200" dirty="0">
                          <a:solidFill>
                            <a:srgbClr val="0091A5"/>
                          </a:solidFill>
                          <a:effectLst/>
                          <a:latin typeface="+mn-lt"/>
                          <a:ea typeface="+mn-ea"/>
                          <a:cs typeface="+mn-cs"/>
                        </a:rPr>
                        <a:t>Er gwybodaeth yn unig</a:t>
                      </a:r>
                      <a:endParaRPr lang="en-GB" sz="1600" b="1" dirty="0">
                        <a:solidFill>
                          <a:srgbClr val="0091A5"/>
                        </a:solidFill>
                      </a:endParaRPr>
                    </a:p>
                  </a:txBody>
                  <a:tcPr/>
                </a:tc>
                <a:extLst>
                  <a:ext uri="{0D108BD9-81ED-4DB2-BD59-A6C34878D82A}">
                    <a16:rowId xmlns:a16="http://schemas.microsoft.com/office/drawing/2014/main" val="3607139695"/>
                  </a:ext>
                </a:extLst>
              </a:tr>
              <a:tr h="704200">
                <a:tc>
                  <a:txBody>
                    <a:bodyPr/>
                    <a:lstStyle/>
                    <a:p>
                      <a:r>
                        <a:rPr lang="en-GB" sz="1600" dirty="0"/>
                        <a:t>Applicant details/</a:t>
                      </a:r>
                    </a:p>
                    <a:p>
                      <a:r>
                        <a:rPr lang="cy-GB" sz="1600" b="1" kern="1200" dirty="0">
                          <a:solidFill>
                            <a:srgbClr val="0091A5"/>
                          </a:solidFill>
                          <a:effectLst/>
                          <a:latin typeface="+mn-lt"/>
                          <a:ea typeface="+mn-ea"/>
                          <a:cs typeface="+mn-cs"/>
                        </a:rPr>
                        <a:t>Manylion yr ymgeisydd</a:t>
                      </a:r>
                      <a:endParaRPr lang="en-GB" sz="1600" b="1" dirty="0">
                        <a:solidFill>
                          <a:srgbClr val="0091A5"/>
                        </a:solidFill>
                      </a:endParaRPr>
                    </a:p>
                  </a:txBody>
                  <a:tcPr/>
                </a:tc>
                <a:tc>
                  <a:txBody>
                    <a:bodyPr/>
                    <a:lstStyle/>
                    <a:p>
                      <a:r>
                        <a:rPr lang="en-GB" sz="1600" dirty="0"/>
                        <a:t>Must be a registered</a:t>
                      </a:r>
                      <a:r>
                        <a:rPr lang="en-GB" sz="1600" baseline="0" dirty="0"/>
                        <a:t> not-for-profit</a:t>
                      </a:r>
                    </a:p>
                    <a:p>
                      <a:r>
                        <a:rPr lang="en-GB" sz="1600" b="1" baseline="0" dirty="0" err="1">
                          <a:solidFill>
                            <a:srgbClr val="0091A5"/>
                          </a:solidFill>
                        </a:rPr>
                        <a:t>Rhaid</a:t>
                      </a:r>
                      <a:r>
                        <a:rPr lang="en-GB" sz="1600" b="1" baseline="0" dirty="0">
                          <a:solidFill>
                            <a:srgbClr val="0091A5"/>
                          </a:solidFill>
                        </a:rPr>
                        <a:t> bod </a:t>
                      </a:r>
                      <a:r>
                        <a:rPr lang="en-GB" sz="1600" b="1" baseline="0" dirty="0" err="1">
                          <a:solidFill>
                            <a:srgbClr val="0091A5"/>
                          </a:solidFill>
                        </a:rPr>
                        <a:t>yn</a:t>
                      </a:r>
                      <a:r>
                        <a:rPr lang="en-GB" sz="1600" b="1" baseline="0" dirty="0">
                          <a:solidFill>
                            <a:srgbClr val="0091A5"/>
                          </a:solidFill>
                        </a:rPr>
                        <a:t> </a:t>
                      </a:r>
                      <a:r>
                        <a:rPr lang="en-GB" sz="1600" b="1" baseline="0" dirty="0" err="1">
                          <a:solidFill>
                            <a:srgbClr val="0091A5"/>
                          </a:solidFill>
                        </a:rPr>
                        <a:t>sefydliad</a:t>
                      </a:r>
                      <a:r>
                        <a:rPr lang="en-GB" sz="1600" b="1" baseline="0" dirty="0">
                          <a:solidFill>
                            <a:srgbClr val="0091A5"/>
                          </a:solidFill>
                        </a:rPr>
                        <a:t> </a:t>
                      </a:r>
                      <a:r>
                        <a:rPr lang="en-GB" sz="1600" b="1" baseline="0" dirty="0" err="1">
                          <a:solidFill>
                            <a:srgbClr val="0091A5"/>
                          </a:solidFill>
                        </a:rPr>
                        <a:t>dielw</a:t>
                      </a:r>
                      <a:r>
                        <a:rPr lang="en-GB" sz="1600" b="1" baseline="0" dirty="0">
                          <a:solidFill>
                            <a:srgbClr val="0091A5"/>
                          </a:solidFill>
                        </a:rPr>
                        <a:t> </a:t>
                      </a:r>
                      <a:r>
                        <a:rPr lang="en-GB" sz="1600" b="1" baseline="0" dirty="0" err="1">
                          <a:solidFill>
                            <a:srgbClr val="0091A5"/>
                          </a:solidFill>
                        </a:rPr>
                        <a:t>cofrestredig</a:t>
                      </a:r>
                      <a:endParaRPr lang="en-GB" sz="1600" b="1" dirty="0">
                        <a:solidFill>
                          <a:srgbClr val="0091A5"/>
                        </a:solidFill>
                      </a:endParaRPr>
                    </a:p>
                  </a:txBody>
                  <a:tcPr/>
                </a:tc>
                <a:extLst>
                  <a:ext uri="{0D108BD9-81ED-4DB2-BD59-A6C34878D82A}">
                    <a16:rowId xmlns:a16="http://schemas.microsoft.com/office/drawing/2014/main" val="2687739728"/>
                  </a:ext>
                </a:extLst>
              </a:tr>
              <a:tr h="407989">
                <a:tc>
                  <a:txBody>
                    <a:bodyPr/>
                    <a:lstStyle/>
                    <a:p>
                      <a:r>
                        <a:rPr lang="en-GB" sz="1600" dirty="0"/>
                        <a:t>Project location/</a:t>
                      </a:r>
                    </a:p>
                    <a:p>
                      <a:r>
                        <a:rPr lang="cy-GB" sz="1600" b="1" kern="1200" dirty="0">
                          <a:solidFill>
                            <a:srgbClr val="0091A5"/>
                          </a:solidFill>
                          <a:effectLst/>
                          <a:latin typeface="+mn-lt"/>
                          <a:ea typeface="+mn-ea"/>
                          <a:cs typeface="+mn-cs"/>
                        </a:rPr>
                        <a:t>Lleoliad y prosiect</a:t>
                      </a:r>
                      <a:endParaRPr lang="en-GB" sz="1600" b="1" dirty="0">
                        <a:solidFill>
                          <a:srgbClr val="0091A5"/>
                        </a:solidFill>
                      </a:endParaRPr>
                    </a:p>
                  </a:txBody>
                  <a:tcPr/>
                </a:tc>
                <a:tc>
                  <a:txBody>
                    <a:bodyPr/>
                    <a:lstStyle/>
                    <a:p>
                      <a:r>
                        <a:rPr lang="en-GB" sz="1600" dirty="0"/>
                        <a:t>Impact must be predominantly</a:t>
                      </a:r>
                      <a:r>
                        <a:rPr lang="en-GB" sz="1600" baseline="0" dirty="0"/>
                        <a:t> in Wales/ </a:t>
                      </a:r>
                      <a:r>
                        <a:rPr lang="en-GB" sz="1600" b="1" baseline="0" dirty="0" err="1">
                          <a:solidFill>
                            <a:srgbClr val="0091A5"/>
                          </a:solidFill>
                        </a:rPr>
                        <a:t>Rhaid</a:t>
                      </a:r>
                      <a:r>
                        <a:rPr lang="en-GB" sz="1600" b="1" baseline="0" dirty="0">
                          <a:solidFill>
                            <a:srgbClr val="0091A5"/>
                          </a:solidFill>
                        </a:rPr>
                        <a:t> </a:t>
                      </a:r>
                      <a:r>
                        <a:rPr lang="en-GB" sz="1600" b="1" baseline="0" dirty="0" err="1">
                          <a:solidFill>
                            <a:srgbClr val="0091A5"/>
                          </a:solidFill>
                        </a:rPr>
                        <a:t>i’r</a:t>
                      </a:r>
                      <a:r>
                        <a:rPr lang="en-GB" sz="1600" b="1" baseline="0" dirty="0">
                          <a:solidFill>
                            <a:srgbClr val="0091A5"/>
                          </a:solidFill>
                        </a:rPr>
                        <a:t> </a:t>
                      </a:r>
                      <a:r>
                        <a:rPr lang="en-GB" sz="1600" b="1" baseline="0" dirty="0" err="1">
                          <a:solidFill>
                            <a:srgbClr val="0091A5"/>
                          </a:solidFill>
                        </a:rPr>
                        <a:t>effaith</a:t>
                      </a:r>
                      <a:r>
                        <a:rPr lang="en-GB" sz="1600" b="1" baseline="0" dirty="0">
                          <a:solidFill>
                            <a:srgbClr val="0091A5"/>
                          </a:solidFill>
                        </a:rPr>
                        <a:t> </a:t>
                      </a:r>
                      <a:r>
                        <a:rPr lang="en-GB" sz="1600" b="1" baseline="0" dirty="0" err="1">
                          <a:solidFill>
                            <a:srgbClr val="0091A5"/>
                          </a:solidFill>
                        </a:rPr>
                        <a:t>fod</a:t>
                      </a:r>
                      <a:r>
                        <a:rPr lang="en-GB" sz="1600" b="1" baseline="0" dirty="0">
                          <a:solidFill>
                            <a:srgbClr val="0091A5"/>
                          </a:solidFill>
                        </a:rPr>
                        <a:t> </a:t>
                      </a:r>
                      <a:r>
                        <a:rPr lang="en-GB" sz="1600" b="1" baseline="0" dirty="0" err="1">
                          <a:solidFill>
                            <a:srgbClr val="0091A5"/>
                          </a:solidFill>
                        </a:rPr>
                        <a:t>yng</a:t>
                      </a:r>
                      <a:r>
                        <a:rPr lang="en-GB" sz="1600" b="1" baseline="0" dirty="0">
                          <a:solidFill>
                            <a:srgbClr val="0091A5"/>
                          </a:solidFill>
                        </a:rPr>
                        <a:t> </a:t>
                      </a:r>
                      <a:r>
                        <a:rPr lang="en-GB" sz="1600" b="1" baseline="0" dirty="0" err="1">
                          <a:solidFill>
                            <a:srgbClr val="0091A5"/>
                          </a:solidFill>
                        </a:rPr>
                        <a:t>Nghymru</a:t>
                      </a:r>
                      <a:r>
                        <a:rPr lang="en-GB" sz="1600" b="1" baseline="0" dirty="0">
                          <a:solidFill>
                            <a:srgbClr val="0091A5"/>
                          </a:solidFill>
                        </a:rPr>
                        <a:t> </a:t>
                      </a:r>
                      <a:r>
                        <a:rPr lang="en-GB" sz="1600" b="1" baseline="0" dirty="0" err="1">
                          <a:solidFill>
                            <a:srgbClr val="0091A5"/>
                          </a:solidFill>
                        </a:rPr>
                        <a:t>yn</a:t>
                      </a:r>
                      <a:r>
                        <a:rPr lang="en-GB" sz="1600" b="1" baseline="0" dirty="0">
                          <a:solidFill>
                            <a:srgbClr val="0091A5"/>
                          </a:solidFill>
                        </a:rPr>
                        <a:t> </a:t>
                      </a:r>
                      <a:r>
                        <a:rPr lang="en-GB" sz="1600" b="1" baseline="0" dirty="0" err="1">
                          <a:solidFill>
                            <a:srgbClr val="0091A5"/>
                          </a:solidFill>
                        </a:rPr>
                        <a:t>bennaf</a:t>
                      </a:r>
                      <a:endParaRPr lang="en-GB" sz="1600" b="1" dirty="0">
                        <a:solidFill>
                          <a:srgbClr val="0091A5"/>
                        </a:solidFill>
                      </a:endParaRPr>
                    </a:p>
                  </a:txBody>
                  <a:tcPr/>
                </a:tc>
                <a:extLst>
                  <a:ext uri="{0D108BD9-81ED-4DB2-BD59-A6C34878D82A}">
                    <a16:rowId xmlns:a16="http://schemas.microsoft.com/office/drawing/2014/main" val="4179116509"/>
                  </a:ext>
                </a:extLst>
              </a:tr>
              <a:tr h="704200">
                <a:tc>
                  <a:txBody>
                    <a:bodyPr/>
                    <a:lstStyle/>
                    <a:p>
                      <a:r>
                        <a:rPr lang="en-GB" sz="1600" dirty="0"/>
                        <a:t>Timescale/</a:t>
                      </a:r>
                    </a:p>
                    <a:p>
                      <a:r>
                        <a:rPr lang="cy-GB" sz="1600" b="1" kern="1200" dirty="0">
                          <a:solidFill>
                            <a:srgbClr val="0091A5"/>
                          </a:solidFill>
                          <a:effectLst/>
                          <a:latin typeface="+mn-lt"/>
                          <a:ea typeface="+mn-ea"/>
                          <a:cs typeface="+mn-cs"/>
                        </a:rPr>
                        <a:t>Amserlen</a:t>
                      </a:r>
                      <a:endParaRPr lang="en-GB" sz="1600" b="1" dirty="0">
                        <a:solidFill>
                          <a:srgbClr val="0091A5"/>
                        </a:solidFill>
                      </a:endParaRPr>
                    </a:p>
                  </a:txBody>
                  <a:tcPr/>
                </a:tc>
                <a:tc>
                  <a:txBody>
                    <a:bodyPr/>
                    <a:lstStyle/>
                    <a:p>
                      <a:r>
                        <a:rPr lang="en-GB" sz="1600" dirty="0"/>
                        <a:t>Project must</a:t>
                      </a:r>
                      <a:r>
                        <a:rPr lang="en-GB" sz="1600" baseline="0" dirty="0"/>
                        <a:t> be completed by December 2019/ </a:t>
                      </a:r>
                      <a:r>
                        <a:rPr lang="cy-GB" sz="1600" kern="1200" dirty="0">
                          <a:solidFill>
                            <a:schemeClr val="dk1"/>
                          </a:solidFill>
                          <a:effectLst/>
                          <a:latin typeface="+mn-lt"/>
                          <a:ea typeface="+mn-ea"/>
                          <a:cs typeface="+mn-cs"/>
                        </a:rPr>
                        <a:t>Rhaid </a:t>
                      </a:r>
                      <a:r>
                        <a:rPr lang="cy-GB" sz="1600" b="1" kern="1200" dirty="0">
                          <a:solidFill>
                            <a:srgbClr val="0091A5"/>
                          </a:solidFill>
                          <a:effectLst/>
                          <a:latin typeface="+mn-lt"/>
                          <a:ea typeface="+mn-ea"/>
                          <a:cs typeface="+mn-cs"/>
                        </a:rPr>
                        <a:t>cwblhau'r prosiect erbyn diwedd mis Rhagfyr 2019</a:t>
                      </a:r>
                      <a:endParaRPr lang="en-GB" sz="1600" b="1" dirty="0">
                        <a:solidFill>
                          <a:srgbClr val="0091A5"/>
                        </a:solidFill>
                      </a:endParaRPr>
                    </a:p>
                  </a:txBody>
                  <a:tcPr/>
                </a:tc>
                <a:extLst>
                  <a:ext uri="{0D108BD9-81ED-4DB2-BD59-A6C34878D82A}">
                    <a16:rowId xmlns:a16="http://schemas.microsoft.com/office/drawing/2014/main" val="52946909"/>
                  </a:ext>
                </a:extLst>
              </a:tr>
              <a:tr h="407989">
                <a:tc>
                  <a:txBody>
                    <a:bodyPr/>
                    <a:lstStyle/>
                    <a:p>
                      <a:r>
                        <a:rPr lang="en-GB" sz="1600" dirty="0"/>
                        <a:t>Financial Information/</a:t>
                      </a:r>
                    </a:p>
                    <a:p>
                      <a:r>
                        <a:rPr lang="cy-GB" sz="1600" b="1" kern="1200" dirty="0">
                          <a:solidFill>
                            <a:srgbClr val="0091A5"/>
                          </a:solidFill>
                          <a:effectLst/>
                          <a:latin typeface="+mn-lt"/>
                          <a:ea typeface="+mn-ea"/>
                          <a:cs typeface="+mn-cs"/>
                        </a:rPr>
                        <a:t>Gwybodaeth ariannol</a:t>
                      </a:r>
                      <a:endParaRPr lang="en-GB" sz="1600" b="1" dirty="0">
                        <a:solidFill>
                          <a:srgbClr val="0091A5"/>
                        </a:solidFill>
                      </a:endParaRPr>
                    </a:p>
                  </a:txBody>
                  <a:tcPr/>
                </a:tc>
                <a:tc>
                  <a:txBody>
                    <a:bodyPr/>
                    <a:lstStyle/>
                    <a:p>
                      <a:r>
                        <a:rPr lang="en-GB" sz="1600" dirty="0"/>
                        <a:t>NRW maximum intervention rate 50%</a:t>
                      </a:r>
                    </a:p>
                    <a:p>
                      <a:r>
                        <a:rPr lang="en-GB" sz="1600" b="1" dirty="0" err="1">
                          <a:solidFill>
                            <a:srgbClr val="0091A5"/>
                          </a:solidFill>
                        </a:rPr>
                        <a:t>Cyfradd</a:t>
                      </a:r>
                      <a:r>
                        <a:rPr lang="en-GB" sz="1600" b="1" dirty="0">
                          <a:solidFill>
                            <a:srgbClr val="0091A5"/>
                          </a:solidFill>
                        </a:rPr>
                        <a:t> </a:t>
                      </a:r>
                      <a:r>
                        <a:rPr lang="en-GB" sz="1600" b="1" dirty="0" err="1">
                          <a:solidFill>
                            <a:srgbClr val="0091A5"/>
                          </a:solidFill>
                        </a:rPr>
                        <a:t>ymyrraeth</a:t>
                      </a:r>
                      <a:r>
                        <a:rPr lang="en-GB" sz="1600" b="1" dirty="0">
                          <a:solidFill>
                            <a:srgbClr val="0091A5"/>
                          </a:solidFill>
                        </a:rPr>
                        <a:t> </a:t>
                      </a:r>
                      <a:r>
                        <a:rPr lang="en-GB" sz="1600" b="1" dirty="0" err="1">
                          <a:solidFill>
                            <a:srgbClr val="0091A5"/>
                          </a:solidFill>
                        </a:rPr>
                        <a:t>uchaf</a:t>
                      </a:r>
                      <a:r>
                        <a:rPr lang="en-GB" sz="1600" b="1" dirty="0">
                          <a:solidFill>
                            <a:srgbClr val="0091A5"/>
                          </a:solidFill>
                        </a:rPr>
                        <a:t> CNC 50%</a:t>
                      </a:r>
                    </a:p>
                  </a:txBody>
                  <a:tcPr/>
                </a:tc>
                <a:extLst>
                  <a:ext uri="{0D108BD9-81ED-4DB2-BD59-A6C34878D82A}">
                    <a16:rowId xmlns:a16="http://schemas.microsoft.com/office/drawing/2014/main" val="3704640179"/>
                  </a:ext>
                </a:extLst>
              </a:tr>
              <a:tr h="704200">
                <a:tc>
                  <a:txBody>
                    <a:bodyPr/>
                    <a:lstStyle/>
                    <a:p>
                      <a:r>
                        <a:rPr lang="en-GB" sz="1600" dirty="0"/>
                        <a:t>Other support/</a:t>
                      </a:r>
                      <a:r>
                        <a:rPr lang="en-GB" sz="1600" baseline="0" dirty="0"/>
                        <a:t> </a:t>
                      </a:r>
                      <a:r>
                        <a:rPr lang="cy-GB" sz="1600" b="1" kern="1200" dirty="0">
                          <a:solidFill>
                            <a:srgbClr val="0091A5"/>
                          </a:solidFill>
                          <a:effectLst/>
                          <a:latin typeface="+mn-lt"/>
                          <a:ea typeface="+mn-ea"/>
                          <a:cs typeface="+mn-cs"/>
                        </a:rPr>
                        <a:t>Cymorth arall</a:t>
                      </a:r>
                      <a:endParaRPr lang="en-GB" sz="1600" b="1" dirty="0">
                        <a:solidFill>
                          <a:srgbClr val="0091A5"/>
                        </a:solidFill>
                      </a:endParaRPr>
                    </a:p>
                  </a:txBody>
                  <a:tcPr/>
                </a:tc>
                <a:tc>
                  <a:txBody>
                    <a:bodyPr/>
                    <a:lstStyle/>
                    <a:p>
                      <a:r>
                        <a:rPr lang="en-GB" sz="1600" dirty="0"/>
                        <a:t>Info only</a:t>
                      </a:r>
                    </a:p>
                    <a:p>
                      <a:r>
                        <a:rPr lang="cy-GB" sz="1600" b="1" kern="1200" dirty="0">
                          <a:solidFill>
                            <a:srgbClr val="0091A5"/>
                          </a:solidFill>
                          <a:effectLst/>
                          <a:latin typeface="+mn-lt"/>
                          <a:ea typeface="+mn-ea"/>
                          <a:cs typeface="+mn-cs"/>
                        </a:rPr>
                        <a:t>Er gwybodaeth yn unig</a:t>
                      </a:r>
                      <a:endParaRPr lang="en-GB" sz="1600" b="1" dirty="0">
                        <a:solidFill>
                          <a:srgbClr val="0091A5"/>
                        </a:solidFill>
                      </a:endParaRPr>
                    </a:p>
                  </a:txBody>
                  <a:tcPr/>
                </a:tc>
                <a:extLst>
                  <a:ext uri="{0D108BD9-81ED-4DB2-BD59-A6C34878D82A}">
                    <a16:rowId xmlns:a16="http://schemas.microsoft.com/office/drawing/2014/main" val="3156960488"/>
                  </a:ext>
                </a:extLst>
              </a:tr>
            </a:tbl>
          </a:graphicData>
        </a:graphic>
      </p:graphicFrame>
      <p:sp>
        <p:nvSpPr>
          <p:cNvPr id="2" name="TextBox 1"/>
          <p:cNvSpPr txBox="1"/>
          <p:nvPr/>
        </p:nvSpPr>
        <p:spPr>
          <a:xfrm>
            <a:off x="515453" y="476672"/>
            <a:ext cx="6192688" cy="954107"/>
          </a:xfrm>
          <a:prstGeom prst="rect">
            <a:avLst/>
          </a:prstGeom>
          <a:noFill/>
        </p:spPr>
        <p:txBody>
          <a:bodyPr wrap="square" rtlCol="0">
            <a:spAutoFit/>
          </a:bodyPr>
          <a:lstStyle/>
          <a:p>
            <a:r>
              <a:rPr lang="en-GB" sz="2800" b="1" dirty="0">
                <a:latin typeface="+mj-lt"/>
              </a:rPr>
              <a:t>Non-scored questions/ </a:t>
            </a:r>
            <a:r>
              <a:rPr lang="en-GB" sz="2800" b="1" dirty="0" err="1">
                <a:solidFill>
                  <a:schemeClr val="accent1"/>
                </a:solidFill>
                <a:latin typeface="+mj-lt"/>
              </a:rPr>
              <a:t>Cwestiynau</a:t>
            </a:r>
            <a:r>
              <a:rPr lang="en-GB" sz="2800" b="1" dirty="0">
                <a:solidFill>
                  <a:schemeClr val="accent1"/>
                </a:solidFill>
                <a:latin typeface="+mj-lt"/>
              </a:rPr>
              <a:t> </a:t>
            </a:r>
            <a:r>
              <a:rPr lang="en-GB" sz="2800" b="1" dirty="0" err="1">
                <a:solidFill>
                  <a:schemeClr val="accent1"/>
                </a:solidFill>
                <a:latin typeface="+mj-lt"/>
              </a:rPr>
              <a:t>heb</a:t>
            </a:r>
            <a:r>
              <a:rPr lang="en-GB" sz="2800" b="1" dirty="0">
                <a:solidFill>
                  <a:schemeClr val="accent1"/>
                </a:solidFill>
                <a:latin typeface="+mj-lt"/>
              </a:rPr>
              <a:t> </a:t>
            </a:r>
            <a:r>
              <a:rPr lang="en-GB" sz="2800" b="1" dirty="0" err="1">
                <a:solidFill>
                  <a:schemeClr val="accent1"/>
                </a:solidFill>
                <a:latin typeface="+mj-lt"/>
              </a:rPr>
              <a:t>eu</a:t>
            </a:r>
            <a:r>
              <a:rPr lang="en-GB" sz="2800" b="1" dirty="0">
                <a:solidFill>
                  <a:schemeClr val="accent1"/>
                </a:solidFill>
                <a:latin typeface="+mj-lt"/>
              </a:rPr>
              <a:t> </a:t>
            </a:r>
            <a:r>
              <a:rPr lang="en-GB" sz="2800" b="1" dirty="0" err="1">
                <a:solidFill>
                  <a:schemeClr val="accent1"/>
                </a:solidFill>
                <a:latin typeface="+mj-lt"/>
              </a:rPr>
              <a:t>sgorio</a:t>
            </a:r>
            <a:endParaRPr lang="en-GB" sz="2800" b="1" dirty="0">
              <a:solidFill>
                <a:schemeClr val="accent1"/>
              </a:solidFill>
              <a:latin typeface="+mj-lt"/>
            </a:endParaRPr>
          </a:p>
        </p:txBody>
      </p:sp>
    </p:spTree>
    <p:extLst>
      <p:ext uri="{BB962C8B-B14F-4D97-AF65-F5344CB8AC3E}">
        <p14:creationId xmlns:p14="http://schemas.microsoft.com/office/powerpoint/2010/main" val="1095651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Scored questions/</a:t>
            </a:r>
            <a:r>
              <a:rPr lang="en-GB" dirty="0" err="1">
                <a:solidFill>
                  <a:schemeClr val="accent1"/>
                </a:solidFill>
              </a:rPr>
              <a:t>Cwestiynau</a:t>
            </a:r>
            <a:r>
              <a:rPr lang="en-GB" dirty="0">
                <a:solidFill>
                  <a:schemeClr val="accent1"/>
                </a:solidFill>
              </a:rPr>
              <a:t> </a:t>
            </a:r>
            <a:r>
              <a:rPr lang="en-GB" dirty="0" err="1">
                <a:solidFill>
                  <a:schemeClr val="accent1"/>
                </a:solidFill>
              </a:rPr>
              <a:t>sy’n</a:t>
            </a:r>
            <a:r>
              <a:rPr lang="en-GB" dirty="0">
                <a:solidFill>
                  <a:schemeClr val="accent1"/>
                </a:solidFill>
              </a:rPr>
              <a:t> </a:t>
            </a:r>
            <a:r>
              <a:rPr lang="en-GB" dirty="0" err="1">
                <a:solidFill>
                  <a:schemeClr val="accent1"/>
                </a:solidFill>
              </a:rPr>
              <a:t>sgorio</a:t>
            </a:r>
            <a:endParaRPr lang="en-GB" dirty="0">
              <a:solidFill>
                <a:schemeClr val="accent1"/>
              </a:solidFill>
            </a:endParaRPr>
          </a:p>
        </p:txBody>
      </p:sp>
      <p:graphicFrame>
        <p:nvGraphicFramePr>
          <p:cNvPr id="4" name="Content Placeholder 3"/>
          <p:cNvGraphicFramePr>
            <a:graphicFrameLocks noGrp="1"/>
          </p:cNvGraphicFramePr>
          <p:nvPr>
            <p:ph idx="1"/>
            <p:extLst/>
          </p:nvPr>
        </p:nvGraphicFramePr>
        <p:xfrm>
          <a:off x="323850" y="1844824"/>
          <a:ext cx="8496300" cy="4389120"/>
        </p:xfrm>
        <a:graphic>
          <a:graphicData uri="http://schemas.openxmlformats.org/drawingml/2006/table">
            <a:tbl>
              <a:tblPr firstRow="1" bandRow="1">
                <a:tableStyleId>{5C22544A-7EE6-4342-B048-85BDC9FD1C3A}</a:tableStyleId>
              </a:tblPr>
              <a:tblGrid>
                <a:gridCol w="5256262">
                  <a:extLst>
                    <a:ext uri="{9D8B030D-6E8A-4147-A177-3AD203B41FA5}">
                      <a16:colId xmlns:a16="http://schemas.microsoft.com/office/drawing/2014/main" val="1815307576"/>
                    </a:ext>
                  </a:extLst>
                </a:gridCol>
                <a:gridCol w="1584176">
                  <a:extLst>
                    <a:ext uri="{9D8B030D-6E8A-4147-A177-3AD203B41FA5}">
                      <a16:colId xmlns:a16="http://schemas.microsoft.com/office/drawing/2014/main" val="2720884596"/>
                    </a:ext>
                  </a:extLst>
                </a:gridCol>
                <a:gridCol w="1655862">
                  <a:extLst>
                    <a:ext uri="{9D8B030D-6E8A-4147-A177-3AD203B41FA5}">
                      <a16:colId xmlns:a16="http://schemas.microsoft.com/office/drawing/2014/main" val="3591495138"/>
                    </a:ext>
                  </a:extLst>
                </a:gridCol>
              </a:tblGrid>
              <a:tr h="370840">
                <a:tc>
                  <a:txBody>
                    <a:bodyPr/>
                    <a:lstStyle/>
                    <a:p>
                      <a:endParaRPr lang="en-GB" dirty="0"/>
                    </a:p>
                  </a:txBody>
                  <a:tcPr/>
                </a:tc>
                <a:tc>
                  <a:txBody>
                    <a:bodyPr/>
                    <a:lstStyle/>
                    <a:p>
                      <a:r>
                        <a:rPr lang="en-GB" dirty="0"/>
                        <a:t>Range</a:t>
                      </a:r>
                    </a:p>
                  </a:txBody>
                  <a:tcPr/>
                </a:tc>
                <a:tc>
                  <a:txBody>
                    <a:bodyPr/>
                    <a:lstStyle/>
                    <a:p>
                      <a:r>
                        <a:rPr lang="en-GB" dirty="0"/>
                        <a:t>Weighting</a:t>
                      </a:r>
                    </a:p>
                    <a:p>
                      <a:endParaRPr lang="en-GB" dirty="0"/>
                    </a:p>
                  </a:txBody>
                  <a:tcPr/>
                </a:tc>
                <a:extLst>
                  <a:ext uri="{0D108BD9-81ED-4DB2-BD59-A6C34878D82A}">
                    <a16:rowId xmlns:a16="http://schemas.microsoft.com/office/drawing/2014/main" val="596522880"/>
                  </a:ext>
                </a:extLst>
              </a:tr>
              <a:tr h="370840">
                <a:tc>
                  <a:txBody>
                    <a:bodyPr/>
                    <a:lstStyle/>
                    <a:p>
                      <a:r>
                        <a:rPr lang="en-GB" dirty="0"/>
                        <a:t>Meeting the Challenges/</a:t>
                      </a:r>
                    </a:p>
                    <a:p>
                      <a:r>
                        <a:rPr lang="cy-GB" sz="1800" b="1" kern="1200" dirty="0">
                          <a:solidFill>
                            <a:srgbClr val="0091A5"/>
                          </a:solidFill>
                          <a:effectLst/>
                          <a:latin typeface="+mn-lt"/>
                          <a:ea typeface="+mn-ea"/>
                          <a:cs typeface="+mn-cs"/>
                        </a:rPr>
                        <a:t>Cyflawni'r heriau </a:t>
                      </a:r>
                      <a:endParaRPr lang="en-GB" b="1" dirty="0">
                        <a:solidFill>
                          <a:srgbClr val="0091A5"/>
                        </a:solidFill>
                      </a:endParaRPr>
                    </a:p>
                  </a:txBody>
                  <a:tcPr/>
                </a:tc>
                <a:tc>
                  <a:txBody>
                    <a:bodyPr/>
                    <a:lstStyle/>
                    <a:p>
                      <a:r>
                        <a:rPr lang="en-GB" dirty="0"/>
                        <a:t>1-5</a:t>
                      </a:r>
                    </a:p>
                  </a:txBody>
                  <a:tcPr/>
                </a:tc>
                <a:tc>
                  <a:txBody>
                    <a:bodyPr/>
                    <a:lstStyle/>
                    <a:p>
                      <a:r>
                        <a:rPr lang="en-GB" dirty="0"/>
                        <a:t>x3</a:t>
                      </a:r>
                    </a:p>
                  </a:txBody>
                  <a:tcPr/>
                </a:tc>
                <a:extLst>
                  <a:ext uri="{0D108BD9-81ED-4DB2-BD59-A6C34878D82A}">
                    <a16:rowId xmlns:a16="http://schemas.microsoft.com/office/drawing/2014/main" val="4163484745"/>
                  </a:ext>
                </a:extLst>
              </a:tr>
              <a:tr h="370840">
                <a:tc>
                  <a:txBody>
                    <a:bodyPr/>
                    <a:lstStyle/>
                    <a:p>
                      <a:r>
                        <a:rPr lang="en-GB" dirty="0"/>
                        <a:t>Embedding of Sustainable</a:t>
                      </a:r>
                      <a:r>
                        <a:rPr lang="en-GB" baseline="0" dirty="0"/>
                        <a:t> Management of Natural Resources Principles/</a:t>
                      </a:r>
                    </a:p>
                    <a:p>
                      <a:r>
                        <a:rPr lang="cy-GB" sz="1800" b="1" kern="1200" dirty="0">
                          <a:solidFill>
                            <a:srgbClr val="0091A5"/>
                          </a:solidFill>
                          <a:effectLst/>
                          <a:latin typeface="+mn-lt"/>
                          <a:ea typeface="+mn-ea"/>
                          <a:cs typeface="+mn-cs"/>
                        </a:rPr>
                        <a:t>Ymwreiddio egwyddorion rheoli adnoddau naturiol yn gynaliadwy</a:t>
                      </a:r>
                      <a:endParaRPr lang="en-GB" b="1" dirty="0">
                        <a:solidFill>
                          <a:srgbClr val="0091A5"/>
                        </a:solidFill>
                      </a:endParaRPr>
                    </a:p>
                  </a:txBody>
                  <a:tcPr/>
                </a:tc>
                <a:tc>
                  <a:txBody>
                    <a:bodyPr/>
                    <a:lstStyle/>
                    <a:p>
                      <a:r>
                        <a:rPr lang="en-GB" dirty="0"/>
                        <a:t>1-5</a:t>
                      </a:r>
                    </a:p>
                  </a:txBody>
                  <a:tcPr/>
                </a:tc>
                <a:tc>
                  <a:txBody>
                    <a:bodyPr/>
                    <a:lstStyle/>
                    <a:p>
                      <a:r>
                        <a:rPr lang="en-GB" dirty="0"/>
                        <a:t>x3</a:t>
                      </a:r>
                    </a:p>
                  </a:txBody>
                  <a:tcPr/>
                </a:tc>
                <a:extLst>
                  <a:ext uri="{0D108BD9-81ED-4DB2-BD59-A6C34878D82A}">
                    <a16:rowId xmlns:a16="http://schemas.microsoft.com/office/drawing/2014/main" val="3607139695"/>
                  </a:ext>
                </a:extLst>
              </a:tr>
              <a:tr h="370840">
                <a:tc>
                  <a:txBody>
                    <a:bodyPr/>
                    <a:lstStyle/>
                    <a:p>
                      <a:r>
                        <a:rPr lang="en-GB" dirty="0"/>
                        <a:t>Support for the proposal/</a:t>
                      </a:r>
                    </a:p>
                    <a:p>
                      <a:r>
                        <a:rPr lang="cy-GB" sz="1800" b="1" kern="1200" dirty="0">
                          <a:solidFill>
                            <a:srgbClr val="0091A5"/>
                          </a:solidFill>
                          <a:effectLst/>
                          <a:latin typeface="+mn-lt"/>
                          <a:ea typeface="+mn-ea"/>
                          <a:cs typeface="+mn-cs"/>
                        </a:rPr>
                        <a:t>Cefnogaeth ar gyfer y cynnig</a:t>
                      </a:r>
                      <a:endParaRPr lang="en-GB" b="1" dirty="0">
                        <a:solidFill>
                          <a:srgbClr val="0091A5"/>
                        </a:solidFill>
                      </a:endParaRPr>
                    </a:p>
                  </a:txBody>
                  <a:tcPr/>
                </a:tc>
                <a:tc>
                  <a:txBody>
                    <a:bodyPr/>
                    <a:lstStyle/>
                    <a:p>
                      <a:r>
                        <a:rPr lang="en-GB" dirty="0"/>
                        <a:t>1-5</a:t>
                      </a:r>
                    </a:p>
                  </a:txBody>
                  <a:tcPr/>
                </a:tc>
                <a:tc>
                  <a:txBody>
                    <a:bodyPr/>
                    <a:lstStyle/>
                    <a:p>
                      <a:r>
                        <a:rPr lang="en-GB" dirty="0"/>
                        <a:t>X2</a:t>
                      </a:r>
                    </a:p>
                  </a:txBody>
                  <a:tcPr/>
                </a:tc>
                <a:extLst>
                  <a:ext uri="{0D108BD9-81ED-4DB2-BD59-A6C34878D82A}">
                    <a16:rowId xmlns:a16="http://schemas.microsoft.com/office/drawing/2014/main" val="2687739728"/>
                  </a:ext>
                </a:extLst>
              </a:tr>
              <a:tr h="370840">
                <a:tc>
                  <a:txBody>
                    <a:bodyPr/>
                    <a:lstStyle/>
                    <a:p>
                      <a:r>
                        <a:rPr lang="en-GB" dirty="0"/>
                        <a:t>Applicant experience/</a:t>
                      </a:r>
                    </a:p>
                    <a:p>
                      <a:r>
                        <a:rPr lang="cy-GB" sz="1800" b="1" kern="1200" dirty="0">
                          <a:solidFill>
                            <a:srgbClr val="0091A5"/>
                          </a:solidFill>
                          <a:effectLst/>
                          <a:latin typeface="+mn-lt"/>
                          <a:ea typeface="+mn-ea"/>
                          <a:cs typeface="+mn-cs"/>
                        </a:rPr>
                        <a:t>Profiad yr ymgeisydd</a:t>
                      </a:r>
                      <a:endParaRPr lang="en-GB" b="1" dirty="0">
                        <a:solidFill>
                          <a:srgbClr val="0091A5"/>
                        </a:solidFill>
                      </a:endParaRPr>
                    </a:p>
                  </a:txBody>
                  <a:tcPr/>
                </a:tc>
                <a:tc>
                  <a:txBody>
                    <a:bodyPr/>
                    <a:lstStyle/>
                    <a:p>
                      <a:r>
                        <a:rPr lang="en-GB" dirty="0"/>
                        <a:t>1-5</a:t>
                      </a:r>
                    </a:p>
                  </a:txBody>
                  <a:tcPr/>
                </a:tc>
                <a:tc>
                  <a:txBody>
                    <a:bodyPr/>
                    <a:lstStyle/>
                    <a:p>
                      <a:r>
                        <a:rPr lang="en-GB" dirty="0"/>
                        <a:t>x1</a:t>
                      </a:r>
                    </a:p>
                  </a:txBody>
                  <a:tcPr/>
                </a:tc>
                <a:extLst>
                  <a:ext uri="{0D108BD9-81ED-4DB2-BD59-A6C34878D82A}">
                    <a16:rowId xmlns:a16="http://schemas.microsoft.com/office/drawing/2014/main" val="4179116509"/>
                  </a:ext>
                </a:extLst>
              </a:tr>
              <a:tr h="370840">
                <a:tc>
                  <a:txBody>
                    <a:bodyPr/>
                    <a:lstStyle/>
                    <a:p>
                      <a:r>
                        <a:rPr lang="en-GB" dirty="0"/>
                        <a:t>Next steps/</a:t>
                      </a:r>
                    </a:p>
                    <a:p>
                      <a:r>
                        <a:rPr lang="cy-GB" sz="1800" b="1" kern="1200" dirty="0">
                          <a:solidFill>
                            <a:srgbClr val="0091A5"/>
                          </a:solidFill>
                          <a:effectLst/>
                          <a:latin typeface="+mn-lt"/>
                          <a:ea typeface="+mn-ea"/>
                          <a:cs typeface="+mn-cs"/>
                        </a:rPr>
                        <a:t>Y camau nesaf</a:t>
                      </a:r>
                      <a:endParaRPr lang="en-GB" b="1" dirty="0">
                        <a:solidFill>
                          <a:srgbClr val="0091A5"/>
                        </a:solidFill>
                      </a:endParaRPr>
                    </a:p>
                  </a:txBody>
                  <a:tcPr/>
                </a:tc>
                <a:tc>
                  <a:txBody>
                    <a:bodyPr/>
                    <a:lstStyle/>
                    <a:p>
                      <a:r>
                        <a:rPr lang="en-GB" dirty="0"/>
                        <a:t>1-5</a:t>
                      </a:r>
                    </a:p>
                  </a:txBody>
                  <a:tcPr/>
                </a:tc>
                <a:tc>
                  <a:txBody>
                    <a:bodyPr/>
                    <a:lstStyle/>
                    <a:p>
                      <a:r>
                        <a:rPr lang="en-GB" dirty="0"/>
                        <a:t>X2</a:t>
                      </a:r>
                    </a:p>
                  </a:txBody>
                  <a:tcPr/>
                </a:tc>
                <a:extLst>
                  <a:ext uri="{0D108BD9-81ED-4DB2-BD59-A6C34878D82A}">
                    <a16:rowId xmlns:a16="http://schemas.microsoft.com/office/drawing/2014/main" val="3156960488"/>
                  </a:ext>
                </a:extLst>
              </a:tr>
            </a:tbl>
          </a:graphicData>
        </a:graphic>
      </p:graphicFrame>
    </p:spTree>
    <p:extLst>
      <p:ext uri="{BB962C8B-B14F-4D97-AF65-F5344CB8AC3E}">
        <p14:creationId xmlns:p14="http://schemas.microsoft.com/office/powerpoint/2010/main" val="3393208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8246" y="966253"/>
            <a:ext cx="3024336" cy="817245"/>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a:t>16/02/18 – 15/04/18</a:t>
            </a:r>
          </a:p>
          <a:p>
            <a:pPr algn="ctr"/>
            <a:r>
              <a:rPr lang="en-GB" sz="1400" dirty="0" err="1">
                <a:solidFill>
                  <a:srgbClr val="0091A5"/>
                </a:solidFill>
              </a:rPr>
              <a:t>Datblygu’r</a:t>
            </a:r>
            <a:r>
              <a:rPr lang="en-GB" sz="1400" dirty="0">
                <a:solidFill>
                  <a:srgbClr val="0091A5"/>
                </a:solidFill>
              </a:rPr>
              <a:t> </a:t>
            </a:r>
            <a:r>
              <a:rPr lang="en-GB" sz="1400" dirty="0" err="1">
                <a:solidFill>
                  <a:srgbClr val="0091A5"/>
                </a:solidFill>
              </a:rPr>
              <a:t>cais</a:t>
            </a:r>
            <a:r>
              <a:rPr lang="en-GB" sz="1400" dirty="0">
                <a:solidFill>
                  <a:srgbClr val="0091A5"/>
                </a:solidFill>
              </a:rPr>
              <a:t> </a:t>
            </a:r>
            <a:r>
              <a:rPr lang="en-GB" sz="1400" dirty="0" err="1">
                <a:solidFill>
                  <a:srgbClr val="0091A5"/>
                </a:solidFill>
              </a:rPr>
              <a:t>llawn</a:t>
            </a:r>
            <a:r>
              <a:rPr lang="en-GB" sz="1400" dirty="0">
                <a:solidFill>
                  <a:srgbClr val="0091A5"/>
                </a:solidFill>
              </a:rPr>
              <a:t> </a:t>
            </a:r>
            <a:r>
              <a:rPr lang="en-GB" sz="1400" dirty="0"/>
              <a:t>/ Development of full application</a:t>
            </a:r>
          </a:p>
        </p:txBody>
      </p:sp>
      <p:sp>
        <p:nvSpPr>
          <p:cNvPr id="3" name="TextBox 2"/>
          <p:cNvSpPr txBox="1"/>
          <p:nvPr/>
        </p:nvSpPr>
        <p:spPr>
          <a:xfrm>
            <a:off x="571082" y="2754958"/>
            <a:ext cx="3024336" cy="1055608"/>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a:t>16/04/18</a:t>
            </a:r>
          </a:p>
          <a:p>
            <a:pPr algn="ctr"/>
            <a:r>
              <a:rPr lang="en-GB" sz="1400" dirty="0" err="1">
                <a:solidFill>
                  <a:srgbClr val="0091A5"/>
                </a:solidFill>
              </a:rPr>
              <a:t>Dyddiad</a:t>
            </a:r>
            <a:r>
              <a:rPr lang="en-GB" sz="1400" dirty="0">
                <a:solidFill>
                  <a:srgbClr val="0091A5"/>
                </a:solidFill>
              </a:rPr>
              <a:t> </a:t>
            </a:r>
            <a:r>
              <a:rPr lang="en-GB" sz="1400" dirty="0" err="1">
                <a:solidFill>
                  <a:srgbClr val="0091A5"/>
                </a:solidFill>
              </a:rPr>
              <a:t>cau</a:t>
            </a:r>
            <a:r>
              <a:rPr lang="en-GB" sz="1400" dirty="0">
                <a:solidFill>
                  <a:srgbClr val="0091A5"/>
                </a:solidFill>
              </a:rPr>
              <a:t> </a:t>
            </a:r>
            <a:r>
              <a:rPr lang="en-GB" sz="1400" dirty="0" err="1">
                <a:solidFill>
                  <a:srgbClr val="0091A5"/>
                </a:solidFill>
              </a:rPr>
              <a:t>cyflwyno’r</a:t>
            </a:r>
            <a:r>
              <a:rPr lang="en-GB" sz="1400" dirty="0">
                <a:solidFill>
                  <a:srgbClr val="0091A5"/>
                </a:solidFill>
              </a:rPr>
              <a:t> </a:t>
            </a:r>
            <a:r>
              <a:rPr lang="en-GB" sz="1400" dirty="0" err="1">
                <a:solidFill>
                  <a:srgbClr val="0091A5"/>
                </a:solidFill>
              </a:rPr>
              <a:t>cais</a:t>
            </a:r>
            <a:r>
              <a:rPr lang="en-GB" sz="1400" dirty="0">
                <a:solidFill>
                  <a:srgbClr val="0091A5"/>
                </a:solidFill>
              </a:rPr>
              <a:t> </a:t>
            </a:r>
            <a:r>
              <a:rPr lang="en-GB" sz="1400" dirty="0" err="1">
                <a:solidFill>
                  <a:srgbClr val="0091A5"/>
                </a:solidFill>
              </a:rPr>
              <a:t>llawn</a:t>
            </a:r>
            <a:r>
              <a:rPr lang="en-GB" sz="1400" dirty="0">
                <a:solidFill>
                  <a:srgbClr val="0091A5"/>
                </a:solidFill>
              </a:rPr>
              <a:t>/ </a:t>
            </a:r>
            <a:r>
              <a:rPr lang="en-GB" sz="1400" dirty="0"/>
              <a:t>Deadline for submitting full application </a:t>
            </a:r>
          </a:p>
        </p:txBody>
      </p:sp>
      <p:sp>
        <p:nvSpPr>
          <p:cNvPr id="5" name="TextBox 4"/>
          <p:cNvSpPr txBox="1"/>
          <p:nvPr/>
        </p:nvSpPr>
        <p:spPr>
          <a:xfrm>
            <a:off x="5796136" y="2735277"/>
            <a:ext cx="3024336" cy="817245"/>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err="1">
                <a:solidFill>
                  <a:srgbClr val="0091A5"/>
                </a:solidFill>
              </a:rPr>
              <a:t>Byddwn</a:t>
            </a:r>
            <a:r>
              <a:rPr lang="en-GB" sz="1400" dirty="0">
                <a:solidFill>
                  <a:srgbClr val="0091A5"/>
                </a:solidFill>
              </a:rPr>
              <a:t> </a:t>
            </a:r>
            <a:r>
              <a:rPr lang="en-GB" sz="1400" dirty="0" err="1">
                <a:solidFill>
                  <a:srgbClr val="0091A5"/>
                </a:solidFill>
              </a:rPr>
              <a:t>yn</a:t>
            </a:r>
            <a:r>
              <a:rPr lang="en-GB" sz="1400" dirty="0">
                <a:solidFill>
                  <a:srgbClr val="0091A5"/>
                </a:solidFill>
              </a:rPr>
              <a:t> </a:t>
            </a:r>
            <a:r>
              <a:rPr lang="en-GB" sz="1400" dirty="0" err="1">
                <a:solidFill>
                  <a:srgbClr val="0091A5"/>
                </a:solidFill>
              </a:rPr>
              <a:t>rhoi</a:t>
            </a:r>
            <a:r>
              <a:rPr lang="en-GB" sz="1400" dirty="0">
                <a:solidFill>
                  <a:srgbClr val="0091A5"/>
                </a:solidFill>
              </a:rPr>
              <a:t> </a:t>
            </a:r>
            <a:r>
              <a:rPr lang="en-GB" sz="1400" dirty="0" err="1">
                <a:solidFill>
                  <a:srgbClr val="0091A5"/>
                </a:solidFill>
              </a:rPr>
              <a:t>adborth</a:t>
            </a:r>
            <a:r>
              <a:rPr lang="en-GB" sz="1400" dirty="0">
                <a:solidFill>
                  <a:srgbClr val="0091A5"/>
                </a:solidFill>
              </a:rPr>
              <a:t> </a:t>
            </a:r>
            <a:r>
              <a:rPr lang="en-GB" sz="1400" dirty="0" err="1">
                <a:solidFill>
                  <a:srgbClr val="0091A5"/>
                </a:solidFill>
              </a:rPr>
              <a:t>ar</a:t>
            </a:r>
            <a:r>
              <a:rPr lang="en-GB" sz="1400" dirty="0">
                <a:solidFill>
                  <a:srgbClr val="0091A5"/>
                </a:solidFill>
              </a:rPr>
              <a:t> </a:t>
            </a:r>
            <a:r>
              <a:rPr lang="en-GB" sz="1400" dirty="0" err="1">
                <a:solidFill>
                  <a:srgbClr val="0091A5"/>
                </a:solidFill>
              </a:rPr>
              <a:t>eich</a:t>
            </a:r>
            <a:r>
              <a:rPr lang="en-GB" sz="1400" dirty="0">
                <a:solidFill>
                  <a:srgbClr val="0091A5"/>
                </a:solidFill>
              </a:rPr>
              <a:t> </a:t>
            </a:r>
            <a:r>
              <a:rPr lang="en-GB" sz="1400" dirty="0" err="1">
                <a:solidFill>
                  <a:srgbClr val="0091A5"/>
                </a:solidFill>
              </a:rPr>
              <a:t>cais</a:t>
            </a:r>
            <a:r>
              <a:rPr lang="en-GB" sz="1400" dirty="0">
                <a:solidFill>
                  <a:srgbClr val="0091A5"/>
                </a:solidFill>
              </a:rPr>
              <a:t> </a:t>
            </a:r>
            <a:r>
              <a:rPr lang="en-GB" sz="1400" dirty="0" err="1">
                <a:solidFill>
                  <a:srgbClr val="0091A5"/>
                </a:solidFill>
              </a:rPr>
              <a:t>llawn</a:t>
            </a:r>
            <a:r>
              <a:rPr lang="en-GB" sz="1400" dirty="0">
                <a:solidFill>
                  <a:srgbClr val="0091A5"/>
                </a:solidFill>
              </a:rPr>
              <a:t> </a:t>
            </a:r>
            <a:r>
              <a:rPr lang="en-GB" sz="1400" dirty="0"/>
              <a:t>/ We will provide feedback on your full application</a:t>
            </a:r>
          </a:p>
        </p:txBody>
      </p:sp>
      <p:sp>
        <p:nvSpPr>
          <p:cNvPr id="7" name="TextBox 6"/>
          <p:cNvSpPr txBox="1"/>
          <p:nvPr/>
        </p:nvSpPr>
        <p:spPr>
          <a:xfrm>
            <a:off x="571082" y="4355402"/>
            <a:ext cx="3024336" cy="1532334"/>
          </a:xfrm>
          <a:prstGeom prst="round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a:solidFill>
                  <a:srgbClr val="0091A5"/>
                </a:solidFill>
              </a:rPr>
              <a:t>Panel CNC </a:t>
            </a:r>
            <a:r>
              <a:rPr lang="en-GB" sz="1400" dirty="0" err="1">
                <a:solidFill>
                  <a:srgbClr val="0091A5"/>
                </a:solidFill>
              </a:rPr>
              <a:t>yn</a:t>
            </a:r>
            <a:r>
              <a:rPr lang="en-GB" sz="1400" dirty="0">
                <a:solidFill>
                  <a:srgbClr val="0091A5"/>
                </a:solidFill>
              </a:rPr>
              <a:t> </a:t>
            </a:r>
            <a:r>
              <a:rPr lang="en-GB" sz="1400" dirty="0" err="1">
                <a:solidFill>
                  <a:srgbClr val="0091A5"/>
                </a:solidFill>
              </a:rPr>
              <a:t>cyfarfod</a:t>
            </a:r>
            <a:r>
              <a:rPr lang="en-GB" sz="1400" dirty="0">
                <a:solidFill>
                  <a:srgbClr val="0091A5"/>
                </a:solidFill>
              </a:rPr>
              <a:t> </a:t>
            </a:r>
            <a:r>
              <a:rPr lang="en-GB" sz="1400" dirty="0" err="1">
                <a:solidFill>
                  <a:srgbClr val="0091A5"/>
                </a:solidFill>
              </a:rPr>
              <a:t>i</a:t>
            </a:r>
            <a:r>
              <a:rPr lang="en-GB" sz="1400" dirty="0">
                <a:solidFill>
                  <a:srgbClr val="0091A5"/>
                </a:solidFill>
              </a:rPr>
              <a:t> </a:t>
            </a:r>
            <a:r>
              <a:rPr lang="en-GB" sz="1400" dirty="0" err="1">
                <a:solidFill>
                  <a:srgbClr val="0091A5"/>
                </a:solidFill>
              </a:rPr>
              <a:t>edrych</a:t>
            </a:r>
            <a:r>
              <a:rPr lang="en-GB" sz="1400" dirty="0">
                <a:solidFill>
                  <a:srgbClr val="0091A5"/>
                </a:solidFill>
              </a:rPr>
              <a:t> </a:t>
            </a:r>
            <a:r>
              <a:rPr lang="en-GB" sz="1400" dirty="0" err="1">
                <a:solidFill>
                  <a:srgbClr val="0091A5"/>
                </a:solidFill>
              </a:rPr>
              <a:t>ar</a:t>
            </a:r>
            <a:r>
              <a:rPr lang="en-GB" sz="1400" dirty="0">
                <a:solidFill>
                  <a:srgbClr val="0091A5"/>
                </a:solidFill>
              </a:rPr>
              <a:t> </a:t>
            </a:r>
            <a:r>
              <a:rPr lang="en-GB" sz="1400" dirty="0" err="1">
                <a:solidFill>
                  <a:srgbClr val="0091A5"/>
                </a:solidFill>
              </a:rPr>
              <a:t>geisiadau</a:t>
            </a:r>
            <a:r>
              <a:rPr lang="en-GB" sz="1400" dirty="0">
                <a:solidFill>
                  <a:srgbClr val="0091A5"/>
                </a:solidFill>
              </a:rPr>
              <a:t> </a:t>
            </a:r>
            <a:r>
              <a:rPr lang="en-GB" sz="1400" dirty="0" err="1">
                <a:solidFill>
                  <a:srgbClr val="0091A5"/>
                </a:solidFill>
              </a:rPr>
              <a:t>llawn</a:t>
            </a:r>
            <a:r>
              <a:rPr lang="en-GB" sz="1400" dirty="0">
                <a:solidFill>
                  <a:srgbClr val="0091A5"/>
                </a:solidFill>
              </a:rPr>
              <a:t> a </a:t>
            </a:r>
            <a:r>
              <a:rPr lang="en-GB" sz="1400" dirty="0" err="1">
                <a:solidFill>
                  <a:srgbClr val="0091A5"/>
                </a:solidFill>
              </a:rPr>
              <a:t>dderbyniwyd</a:t>
            </a:r>
            <a:r>
              <a:rPr lang="en-GB" sz="1400" dirty="0"/>
              <a:t>. NRW panel meets to look at full applications received.</a:t>
            </a:r>
          </a:p>
          <a:p>
            <a:pPr algn="ctr"/>
            <a:r>
              <a:rPr lang="en-GB" sz="1400" dirty="0" err="1">
                <a:solidFill>
                  <a:srgbClr val="0091A5"/>
                </a:solidFill>
              </a:rPr>
              <a:t>Cymedroli</a:t>
            </a:r>
            <a:r>
              <a:rPr lang="en-GB" sz="1400" dirty="0">
                <a:solidFill>
                  <a:srgbClr val="0091A5"/>
                </a:solidFill>
              </a:rPr>
              <a:t> a </a:t>
            </a:r>
            <a:r>
              <a:rPr lang="en-GB" sz="1400" dirty="0" err="1">
                <a:solidFill>
                  <a:srgbClr val="0091A5"/>
                </a:solidFill>
              </a:rPr>
              <a:t>Chymeradwyo</a:t>
            </a:r>
            <a:endParaRPr lang="en-GB" sz="1400" dirty="0">
              <a:solidFill>
                <a:srgbClr val="0091A5"/>
              </a:solidFill>
            </a:endParaRPr>
          </a:p>
          <a:p>
            <a:pPr algn="ctr"/>
            <a:r>
              <a:rPr lang="en-GB" sz="1400" dirty="0"/>
              <a:t>Moderation &amp; Approval</a:t>
            </a:r>
          </a:p>
        </p:txBody>
      </p:sp>
      <p:sp>
        <p:nvSpPr>
          <p:cNvPr id="8" name="TextBox 7"/>
          <p:cNvSpPr txBox="1"/>
          <p:nvPr/>
        </p:nvSpPr>
        <p:spPr>
          <a:xfrm>
            <a:off x="3990545" y="2716566"/>
            <a:ext cx="1647800" cy="1055608"/>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err="1">
                <a:solidFill>
                  <a:srgbClr val="0091A5"/>
                </a:solidFill>
              </a:rPr>
              <a:t>Os</a:t>
            </a:r>
            <a:r>
              <a:rPr lang="en-GB" sz="1400" dirty="0">
                <a:solidFill>
                  <a:srgbClr val="0091A5"/>
                </a:solidFill>
              </a:rPr>
              <a:t> </a:t>
            </a:r>
            <a:r>
              <a:rPr lang="en-GB" sz="1400" b="1" dirty="0" err="1">
                <a:solidFill>
                  <a:srgbClr val="0091A5"/>
                </a:solidFill>
              </a:rPr>
              <a:t>nad</a:t>
            </a:r>
            <a:r>
              <a:rPr lang="en-GB" sz="1400" b="1" dirty="0">
                <a:solidFill>
                  <a:srgbClr val="0091A5"/>
                </a:solidFill>
              </a:rPr>
              <a:t> </a:t>
            </a:r>
            <a:r>
              <a:rPr lang="en-GB" sz="1400" b="1" dirty="0" err="1">
                <a:solidFill>
                  <a:srgbClr val="0091A5"/>
                </a:solidFill>
              </a:rPr>
              <a:t>ydych</a:t>
            </a:r>
            <a:r>
              <a:rPr lang="en-GB" sz="1400" b="1" dirty="0">
                <a:solidFill>
                  <a:srgbClr val="0091A5"/>
                </a:solidFill>
              </a:rPr>
              <a:t> </a:t>
            </a:r>
            <a:r>
              <a:rPr lang="en-GB" sz="1400" dirty="0" err="1">
                <a:solidFill>
                  <a:srgbClr val="0091A5"/>
                </a:solidFill>
              </a:rPr>
              <a:t>yn</a:t>
            </a:r>
            <a:r>
              <a:rPr lang="en-GB" sz="1400" dirty="0">
                <a:solidFill>
                  <a:srgbClr val="0091A5"/>
                </a:solidFill>
              </a:rPr>
              <a:t> </a:t>
            </a:r>
            <a:r>
              <a:rPr lang="en-GB" sz="1400" dirty="0" err="1">
                <a:solidFill>
                  <a:srgbClr val="0091A5"/>
                </a:solidFill>
              </a:rPr>
              <a:t>llwyddiannus</a:t>
            </a:r>
            <a:r>
              <a:rPr lang="en-GB" sz="1400" dirty="0"/>
              <a:t>/ If you are </a:t>
            </a:r>
            <a:r>
              <a:rPr lang="en-GB" sz="1400" b="1" dirty="0"/>
              <a:t>not</a:t>
            </a:r>
            <a:r>
              <a:rPr lang="en-GB" sz="1400" dirty="0"/>
              <a:t> successful</a:t>
            </a:r>
          </a:p>
        </p:txBody>
      </p:sp>
      <p:sp>
        <p:nvSpPr>
          <p:cNvPr id="9" name="TextBox 8"/>
          <p:cNvSpPr txBox="1"/>
          <p:nvPr/>
        </p:nvSpPr>
        <p:spPr>
          <a:xfrm>
            <a:off x="4519924" y="4493295"/>
            <a:ext cx="1647800" cy="105560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err="1">
                <a:solidFill>
                  <a:srgbClr val="0091A5"/>
                </a:solidFill>
              </a:rPr>
              <a:t>Os</a:t>
            </a:r>
            <a:r>
              <a:rPr lang="en-GB" sz="1400" dirty="0">
                <a:solidFill>
                  <a:srgbClr val="0091A5"/>
                </a:solidFill>
              </a:rPr>
              <a:t> </a:t>
            </a:r>
            <a:r>
              <a:rPr lang="en-GB" sz="1400" dirty="0" err="1">
                <a:solidFill>
                  <a:srgbClr val="0091A5"/>
                </a:solidFill>
              </a:rPr>
              <a:t>ydych</a:t>
            </a:r>
            <a:r>
              <a:rPr lang="en-GB" sz="1400" dirty="0">
                <a:solidFill>
                  <a:srgbClr val="0091A5"/>
                </a:solidFill>
              </a:rPr>
              <a:t> </a:t>
            </a:r>
            <a:r>
              <a:rPr lang="en-GB" sz="1400" dirty="0" err="1">
                <a:solidFill>
                  <a:srgbClr val="0091A5"/>
                </a:solidFill>
              </a:rPr>
              <a:t>yn</a:t>
            </a:r>
            <a:r>
              <a:rPr lang="en-GB" sz="1400" dirty="0">
                <a:solidFill>
                  <a:srgbClr val="0091A5"/>
                </a:solidFill>
              </a:rPr>
              <a:t> </a:t>
            </a:r>
            <a:r>
              <a:rPr lang="en-GB" sz="1400" dirty="0" err="1">
                <a:solidFill>
                  <a:srgbClr val="0091A5"/>
                </a:solidFill>
              </a:rPr>
              <a:t>llwyddiannus</a:t>
            </a:r>
            <a:r>
              <a:rPr lang="en-GB" sz="1400" dirty="0">
                <a:solidFill>
                  <a:srgbClr val="0091A5"/>
                </a:solidFill>
              </a:rPr>
              <a:t> </a:t>
            </a:r>
            <a:r>
              <a:rPr lang="en-GB" sz="1400" dirty="0"/>
              <a:t>/ If you are successful</a:t>
            </a:r>
          </a:p>
        </p:txBody>
      </p:sp>
      <p:cxnSp>
        <p:nvCxnSpPr>
          <p:cNvPr id="10" name="Straight Arrow Connector 9"/>
          <p:cNvCxnSpPr>
            <a:stCxn id="2" idx="2"/>
            <a:endCxn id="3" idx="0"/>
          </p:cNvCxnSpPr>
          <p:nvPr/>
        </p:nvCxnSpPr>
        <p:spPr>
          <a:xfrm>
            <a:off x="2070414" y="1783498"/>
            <a:ext cx="12836" cy="971460"/>
          </a:xfrm>
          <a:prstGeom prst="straightConnector1">
            <a:avLst/>
          </a:prstGeom>
          <a:ln w="41275">
            <a:solidFill>
              <a:schemeClr val="accent1">
                <a:shade val="95000"/>
                <a:satMod val="10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7" idx="0"/>
          </p:cNvCxnSpPr>
          <p:nvPr/>
        </p:nvCxnSpPr>
        <p:spPr>
          <a:xfrm>
            <a:off x="2083250" y="3810566"/>
            <a:ext cx="0" cy="544836"/>
          </a:xfrm>
          <a:prstGeom prst="straightConnector1">
            <a:avLst/>
          </a:prstGeom>
          <a:ln w="41275">
            <a:solidFill>
              <a:schemeClr val="accent1">
                <a:shade val="95000"/>
                <a:satMod val="10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3"/>
            <a:endCxn id="5" idx="1"/>
          </p:cNvCxnSpPr>
          <p:nvPr/>
        </p:nvCxnSpPr>
        <p:spPr>
          <a:xfrm flipV="1">
            <a:off x="3595418" y="3143900"/>
            <a:ext cx="2200718" cy="1977669"/>
          </a:xfrm>
          <a:prstGeom prst="straightConnector1">
            <a:avLst/>
          </a:prstGeom>
          <a:ln w="41275">
            <a:solidFill>
              <a:schemeClr val="accent1">
                <a:shade val="95000"/>
                <a:satMod val="10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981930" y="5121569"/>
            <a:ext cx="3024336" cy="1532334"/>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a:t>01/06/18</a:t>
            </a:r>
          </a:p>
          <a:p>
            <a:pPr algn="ctr"/>
            <a:r>
              <a:rPr lang="en-GB" sz="1400" dirty="0" err="1">
                <a:solidFill>
                  <a:srgbClr val="0091A5"/>
                </a:solidFill>
              </a:rPr>
              <a:t>Gwnaed</a:t>
            </a:r>
            <a:r>
              <a:rPr lang="en-GB" sz="1400" dirty="0">
                <a:solidFill>
                  <a:srgbClr val="0091A5"/>
                </a:solidFill>
              </a:rPr>
              <a:t> </a:t>
            </a:r>
            <a:r>
              <a:rPr lang="en-GB" sz="1400" dirty="0" err="1">
                <a:solidFill>
                  <a:srgbClr val="0091A5"/>
                </a:solidFill>
              </a:rPr>
              <a:t>Cynigion</a:t>
            </a:r>
            <a:r>
              <a:rPr lang="en-GB" sz="1400" dirty="0">
                <a:solidFill>
                  <a:srgbClr val="0091A5"/>
                </a:solidFill>
              </a:rPr>
              <a:t> </a:t>
            </a:r>
            <a:r>
              <a:rPr lang="en-GB" sz="1400" dirty="0" err="1">
                <a:solidFill>
                  <a:srgbClr val="0091A5"/>
                </a:solidFill>
              </a:rPr>
              <a:t>Ffurfiol</a:t>
            </a:r>
            <a:r>
              <a:rPr lang="en-GB" sz="1400" dirty="0">
                <a:solidFill>
                  <a:srgbClr val="0091A5"/>
                </a:solidFill>
              </a:rPr>
              <a:t> (</a:t>
            </a:r>
            <a:r>
              <a:rPr lang="en-GB" sz="1400" dirty="0" err="1">
                <a:solidFill>
                  <a:srgbClr val="0091A5"/>
                </a:solidFill>
              </a:rPr>
              <a:t>os</a:t>
            </a:r>
            <a:r>
              <a:rPr lang="en-GB" sz="1400" dirty="0">
                <a:solidFill>
                  <a:srgbClr val="0091A5"/>
                </a:solidFill>
              </a:rPr>
              <a:t> </a:t>
            </a:r>
            <a:r>
              <a:rPr lang="en-GB" sz="1400" dirty="0" err="1">
                <a:solidFill>
                  <a:srgbClr val="0091A5"/>
                </a:solidFill>
              </a:rPr>
              <a:t>bydd</a:t>
            </a:r>
            <a:r>
              <a:rPr lang="en-GB" sz="1400" dirty="0">
                <a:solidFill>
                  <a:srgbClr val="0091A5"/>
                </a:solidFill>
              </a:rPr>
              <a:t> </a:t>
            </a:r>
            <a:r>
              <a:rPr lang="en-GB" sz="1400" dirty="0" err="1">
                <a:solidFill>
                  <a:srgbClr val="0091A5"/>
                </a:solidFill>
              </a:rPr>
              <a:t>yr</a:t>
            </a:r>
            <a:r>
              <a:rPr lang="en-GB" sz="1400" dirty="0">
                <a:solidFill>
                  <a:srgbClr val="0091A5"/>
                </a:solidFill>
              </a:rPr>
              <a:t> </a:t>
            </a:r>
            <a:r>
              <a:rPr lang="en-GB" sz="1400" dirty="0" err="1">
                <a:solidFill>
                  <a:srgbClr val="0091A5"/>
                </a:solidFill>
              </a:rPr>
              <a:t>holl</a:t>
            </a:r>
            <a:r>
              <a:rPr lang="en-GB" sz="1400" dirty="0">
                <a:solidFill>
                  <a:srgbClr val="0091A5"/>
                </a:solidFill>
              </a:rPr>
              <a:t> </a:t>
            </a:r>
            <a:r>
              <a:rPr lang="en-GB" sz="1400" dirty="0" err="1">
                <a:solidFill>
                  <a:srgbClr val="0091A5"/>
                </a:solidFill>
              </a:rPr>
              <a:t>ddogfennau</a:t>
            </a:r>
            <a:r>
              <a:rPr lang="en-GB" sz="1400" dirty="0">
                <a:solidFill>
                  <a:srgbClr val="0091A5"/>
                </a:solidFill>
              </a:rPr>
              <a:t> </a:t>
            </a:r>
            <a:r>
              <a:rPr lang="en-GB" sz="1400" dirty="0" err="1">
                <a:solidFill>
                  <a:srgbClr val="0091A5"/>
                </a:solidFill>
              </a:rPr>
              <a:t>wedi’u</a:t>
            </a:r>
            <a:r>
              <a:rPr lang="en-GB" sz="1400" dirty="0">
                <a:solidFill>
                  <a:srgbClr val="0091A5"/>
                </a:solidFill>
              </a:rPr>
              <a:t> </a:t>
            </a:r>
            <a:r>
              <a:rPr lang="en-GB" sz="1400" dirty="0" err="1">
                <a:solidFill>
                  <a:srgbClr val="0091A5"/>
                </a:solidFill>
              </a:rPr>
              <a:t>cwblhau</a:t>
            </a:r>
            <a:r>
              <a:rPr lang="en-GB" sz="1400" dirty="0"/>
              <a:t>) / Formal Offers made (subject to all documentation being complete)</a:t>
            </a:r>
          </a:p>
        </p:txBody>
      </p:sp>
      <p:cxnSp>
        <p:nvCxnSpPr>
          <p:cNvPr id="32" name="Straight Arrow Connector 31"/>
          <p:cNvCxnSpPr>
            <a:stCxn id="7" idx="3"/>
            <a:endCxn id="19" idx="1"/>
          </p:cNvCxnSpPr>
          <p:nvPr/>
        </p:nvCxnSpPr>
        <p:spPr>
          <a:xfrm>
            <a:off x="3595418" y="5121569"/>
            <a:ext cx="2386512" cy="766167"/>
          </a:xfrm>
          <a:prstGeom prst="straightConnector1">
            <a:avLst/>
          </a:prstGeom>
          <a:ln w="41275">
            <a:solidFill>
              <a:schemeClr val="accent1">
                <a:shade val="95000"/>
                <a:satMod val="105000"/>
              </a:schemeClr>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240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476249"/>
            <a:ext cx="6581775" cy="864519"/>
          </a:xfrm>
        </p:spPr>
        <p:txBody>
          <a:bodyPr/>
          <a:lstStyle/>
          <a:p>
            <a:r>
              <a:rPr lang="en-GB" dirty="0" err="1">
                <a:solidFill>
                  <a:srgbClr val="0091A5"/>
                </a:solidFill>
              </a:rPr>
              <a:t>Cais</a:t>
            </a:r>
            <a:r>
              <a:rPr lang="en-GB" dirty="0">
                <a:solidFill>
                  <a:srgbClr val="0091A5"/>
                </a:solidFill>
              </a:rPr>
              <a:t> </a:t>
            </a:r>
            <a:r>
              <a:rPr lang="en-GB" dirty="0" err="1">
                <a:solidFill>
                  <a:srgbClr val="0091A5"/>
                </a:solidFill>
              </a:rPr>
              <a:t>llawn</a:t>
            </a:r>
            <a:r>
              <a:rPr lang="en-GB" dirty="0"/>
              <a:t> / Full Application</a:t>
            </a:r>
          </a:p>
        </p:txBody>
      </p:sp>
      <p:sp>
        <p:nvSpPr>
          <p:cNvPr id="3" name="Content Placeholder 2"/>
          <p:cNvSpPr>
            <a:spLocks noGrp="1"/>
          </p:cNvSpPr>
          <p:nvPr>
            <p:ph idx="1"/>
          </p:nvPr>
        </p:nvSpPr>
        <p:spPr>
          <a:xfrm>
            <a:off x="323850" y="1340768"/>
            <a:ext cx="8496300" cy="5112420"/>
          </a:xfrm>
        </p:spPr>
        <p:txBody>
          <a:bodyPr/>
          <a:lstStyle/>
          <a:p>
            <a:r>
              <a:rPr lang="en-GB" sz="1800" dirty="0" err="1"/>
              <a:t>Bydd</a:t>
            </a:r>
            <a:r>
              <a:rPr lang="en-GB" sz="1800" dirty="0"/>
              <a:t> </a:t>
            </a:r>
            <a:r>
              <a:rPr lang="en-GB" sz="1800" dirty="0" err="1"/>
              <a:t>yr</a:t>
            </a:r>
            <a:r>
              <a:rPr lang="en-GB" sz="1800" dirty="0"/>
              <a:t> </a:t>
            </a:r>
            <a:r>
              <a:rPr lang="en-GB" sz="1800" dirty="0" err="1"/>
              <a:t>wybodaeth</a:t>
            </a:r>
            <a:r>
              <a:rPr lang="en-GB" sz="1800" dirty="0"/>
              <a:t> </a:t>
            </a:r>
            <a:r>
              <a:rPr lang="en-GB" sz="1800" dirty="0" err="1"/>
              <a:t>ychwanegol</a:t>
            </a:r>
            <a:r>
              <a:rPr lang="en-GB" sz="1800" dirty="0"/>
              <a:t> y </a:t>
            </a:r>
            <a:r>
              <a:rPr lang="en-GB" sz="1800" dirty="0" err="1"/>
              <a:t>bydd</a:t>
            </a:r>
            <a:r>
              <a:rPr lang="en-GB" sz="1800" dirty="0"/>
              <a:t> </a:t>
            </a:r>
            <a:r>
              <a:rPr lang="en-GB" sz="1800" dirty="0" err="1"/>
              <a:t>ei</a:t>
            </a:r>
            <a:r>
              <a:rPr lang="en-GB" sz="1800" dirty="0"/>
              <a:t> </a:t>
            </a:r>
            <a:r>
              <a:rPr lang="en-GB" sz="1800" dirty="0" err="1"/>
              <a:t>hangen</a:t>
            </a:r>
            <a:r>
              <a:rPr lang="en-GB" sz="1800" dirty="0"/>
              <a:t> </a:t>
            </a:r>
            <a:r>
              <a:rPr lang="en-GB" sz="1800" dirty="0" err="1"/>
              <a:t>yn</a:t>
            </a:r>
            <a:r>
              <a:rPr lang="en-GB" sz="1800" dirty="0"/>
              <a:t> </a:t>
            </a:r>
            <a:r>
              <a:rPr lang="en-GB" sz="1800" dirty="0" err="1"/>
              <a:t>ystod</a:t>
            </a:r>
            <a:r>
              <a:rPr lang="en-GB" sz="1800" dirty="0"/>
              <a:t> </a:t>
            </a:r>
            <a:r>
              <a:rPr lang="en-GB" sz="1800" dirty="0" err="1"/>
              <a:t>yr</a:t>
            </a:r>
            <a:r>
              <a:rPr lang="en-GB" sz="1800" dirty="0"/>
              <a:t> ail </a:t>
            </a:r>
            <a:r>
              <a:rPr lang="en-GB" sz="1800" dirty="0" err="1"/>
              <a:t>gyfnod</a:t>
            </a:r>
            <a:r>
              <a:rPr lang="en-GB" sz="1800" dirty="0"/>
              <a:t> </a:t>
            </a:r>
            <a:r>
              <a:rPr lang="en-GB" sz="1800" dirty="0" err="1"/>
              <a:t>yn</a:t>
            </a:r>
            <a:r>
              <a:rPr lang="en-GB" sz="1800" dirty="0"/>
              <a:t> </a:t>
            </a:r>
            <a:r>
              <a:rPr lang="en-GB" sz="1800" dirty="0" err="1"/>
              <a:t>cynnwys</a:t>
            </a:r>
            <a:r>
              <a:rPr lang="en-GB" sz="1800" dirty="0"/>
              <a:t>:</a:t>
            </a:r>
          </a:p>
          <a:p>
            <a:pPr marL="285750" indent="-285750">
              <a:buFont typeface="Arial" panose="020B0604020202020204" pitchFamily="34" charset="0"/>
              <a:buChar char="•"/>
            </a:pPr>
            <a:r>
              <a:rPr lang="en-GB" sz="1800" dirty="0" err="1"/>
              <a:t>Dadansoddiad</a:t>
            </a:r>
            <a:r>
              <a:rPr lang="en-GB" sz="1800" dirty="0"/>
              <a:t> </a:t>
            </a:r>
            <a:r>
              <a:rPr lang="en-GB" sz="1800" dirty="0" err="1"/>
              <a:t>ariannol</a:t>
            </a:r>
            <a:r>
              <a:rPr lang="en-GB" sz="1800" dirty="0"/>
              <a:t> </a:t>
            </a:r>
            <a:r>
              <a:rPr lang="en-GB" sz="1800" dirty="0" err="1"/>
              <a:t>llawn</a:t>
            </a:r>
            <a:r>
              <a:rPr lang="en-GB" sz="1800" dirty="0"/>
              <a:t>, </a:t>
            </a:r>
            <a:r>
              <a:rPr lang="en-GB" sz="1800" dirty="0" err="1"/>
              <a:t>cadarnhad</a:t>
            </a:r>
            <a:r>
              <a:rPr lang="en-GB" sz="1800" dirty="0"/>
              <a:t> </a:t>
            </a:r>
            <a:r>
              <a:rPr lang="en-GB" sz="1800" dirty="0" err="1"/>
              <a:t>o'r</a:t>
            </a:r>
            <a:r>
              <a:rPr lang="en-GB" sz="1800" dirty="0"/>
              <a:t> </a:t>
            </a:r>
            <a:r>
              <a:rPr lang="en-GB" sz="1800" dirty="0" err="1"/>
              <a:t>cyllid</a:t>
            </a:r>
            <a:r>
              <a:rPr lang="en-GB" sz="1800" dirty="0"/>
              <a:t> </a:t>
            </a:r>
            <a:r>
              <a:rPr lang="en-GB" sz="1800" dirty="0" err="1"/>
              <a:t>cyfatebol</a:t>
            </a:r>
            <a:r>
              <a:rPr lang="en-GB" sz="1800" dirty="0"/>
              <a:t>, </a:t>
            </a:r>
            <a:r>
              <a:rPr lang="en-GB" sz="1800" dirty="0" err="1"/>
              <a:t>mewn</a:t>
            </a:r>
            <a:r>
              <a:rPr lang="en-GB" sz="1800" dirty="0"/>
              <a:t> </a:t>
            </a:r>
            <a:r>
              <a:rPr lang="en-GB" sz="1800" dirty="0" err="1"/>
              <a:t>arian</a:t>
            </a:r>
            <a:r>
              <a:rPr lang="en-GB" sz="1800" dirty="0"/>
              <a:t> </a:t>
            </a:r>
            <a:r>
              <a:rPr lang="en-GB" sz="1800" dirty="0" err="1"/>
              <a:t>neu</a:t>
            </a:r>
            <a:r>
              <a:rPr lang="en-GB" sz="1800" dirty="0"/>
              <a:t> </a:t>
            </a:r>
            <a:r>
              <a:rPr lang="en-GB" sz="1800" dirty="0" err="1"/>
              <a:t>drwy</a:t>
            </a:r>
            <a:r>
              <a:rPr lang="en-GB" sz="1800" dirty="0"/>
              <a:t> </a:t>
            </a:r>
            <a:r>
              <a:rPr lang="en-GB" sz="1800" dirty="0" err="1"/>
              <a:t>ddull</a:t>
            </a:r>
            <a:r>
              <a:rPr lang="en-GB" sz="1800" dirty="0"/>
              <a:t> </a:t>
            </a:r>
            <a:r>
              <a:rPr lang="en-GB" sz="1800" dirty="0" err="1"/>
              <a:t>arall</a:t>
            </a:r>
            <a:r>
              <a:rPr lang="en-GB" sz="1800" dirty="0"/>
              <a:t>, </a:t>
            </a:r>
            <a:r>
              <a:rPr lang="en-GB" sz="1800" dirty="0" err="1"/>
              <a:t>rhagolygon</a:t>
            </a:r>
            <a:r>
              <a:rPr lang="en-GB" sz="1800" dirty="0"/>
              <a:t> </a:t>
            </a:r>
            <a:r>
              <a:rPr lang="en-GB" sz="1800" dirty="0" err="1"/>
              <a:t>llif</a:t>
            </a:r>
            <a:r>
              <a:rPr lang="en-GB" sz="1800" dirty="0"/>
              <a:t> </a:t>
            </a:r>
            <a:r>
              <a:rPr lang="en-GB" sz="1800" dirty="0" err="1"/>
              <a:t>arian</a:t>
            </a:r>
            <a:r>
              <a:rPr lang="en-GB" sz="1800" dirty="0"/>
              <a:t> ac </a:t>
            </a:r>
            <a:r>
              <a:rPr lang="en-GB" sz="1800" dirty="0" err="1"/>
              <a:t>ati</a:t>
            </a:r>
            <a:r>
              <a:rPr lang="en-GB" sz="1800" dirty="0"/>
              <a:t> </a:t>
            </a:r>
          </a:p>
          <a:p>
            <a:pPr marL="285750" indent="-285750">
              <a:buFont typeface="Arial" panose="020B0604020202020204" pitchFamily="34" charset="0"/>
              <a:buChar char="•"/>
            </a:pPr>
            <a:r>
              <a:rPr lang="en-GB" sz="1800" dirty="0" err="1"/>
              <a:t>Cadarnhad</a:t>
            </a:r>
            <a:r>
              <a:rPr lang="en-GB" sz="1800" dirty="0"/>
              <a:t> bod </a:t>
            </a:r>
            <a:r>
              <a:rPr lang="en-GB" sz="1800" dirty="0" err="1"/>
              <a:t>pob</a:t>
            </a:r>
            <a:r>
              <a:rPr lang="en-GB" sz="1800" dirty="0"/>
              <a:t> </a:t>
            </a:r>
            <a:r>
              <a:rPr lang="en-GB" sz="1800" dirty="0" err="1"/>
              <a:t>caniatâd</a:t>
            </a:r>
            <a:r>
              <a:rPr lang="en-GB" sz="1800" dirty="0"/>
              <a:t>, </a:t>
            </a:r>
            <a:r>
              <a:rPr lang="en-GB" sz="1800" dirty="0" err="1"/>
              <a:t>trwydded</a:t>
            </a:r>
            <a:r>
              <a:rPr lang="en-GB" sz="1800" dirty="0"/>
              <a:t> a </a:t>
            </a:r>
            <a:r>
              <a:rPr lang="en-GB" sz="1800" dirty="0" err="1"/>
              <a:t>chydsyniad</a:t>
            </a:r>
            <a:r>
              <a:rPr lang="en-GB" sz="1800" dirty="0"/>
              <a:t> </a:t>
            </a:r>
            <a:r>
              <a:rPr lang="en-GB" sz="1800" dirty="0" err="1"/>
              <a:t>wedi'i</a:t>
            </a:r>
            <a:r>
              <a:rPr lang="en-GB" sz="1800" dirty="0"/>
              <a:t> </a:t>
            </a:r>
            <a:r>
              <a:rPr lang="en-GB" sz="1800" dirty="0" err="1"/>
              <a:t>roi</a:t>
            </a:r>
            <a:r>
              <a:rPr lang="en-GB" sz="1800" dirty="0"/>
              <a:t>, </a:t>
            </a:r>
            <a:r>
              <a:rPr lang="en-GB" sz="1800" dirty="0" err="1"/>
              <a:t>lle</a:t>
            </a:r>
            <a:r>
              <a:rPr lang="en-GB" sz="1800" dirty="0"/>
              <a:t> </a:t>
            </a:r>
            <a:r>
              <a:rPr lang="en-GB" sz="1800" dirty="0" err="1"/>
              <a:t>bo</a:t>
            </a:r>
            <a:r>
              <a:rPr lang="en-GB" sz="1800" dirty="0"/>
              <a:t> </a:t>
            </a:r>
            <a:r>
              <a:rPr lang="en-GB" sz="1800" dirty="0" err="1"/>
              <a:t>angen</a:t>
            </a:r>
            <a:endParaRPr lang="en-GB" sz="1800" dirty="0"/>
          </a:p>
          <a:p>
            <a:pPr marL="285750" indent="-285750">
              <a:buFont typeface="Arial" panose="020B0604020202020204" pitchFamily="34" charset="0"/>
              <a:buChar char="•"/>
            </a:pPr>
            <a:r>
              <a:rPr lang="en-GB" sz="1800" dirty="0" err="1"/>
              <a:t>Cydymffurfiaeth</a:t>
            </a:r>
            <a:r>
              <a:rPr lang="en-GB" sz="1800" dirty="0"/>
              <a:t> â </a:t>
            </a:r>
            <a:r>
              <a:rPr lang="en-GB" sz="1800" dirty="0" err="1"/>
              <a:t>gofynion</a:t>
            </a:r>
            <a:r>
              <a:rPr lang="en-GB" sz="1800" dirty="0"/>
              <a:t> </a:t>
            </a:r>
            <a:r>
              <a:rPr lang="en-GB" sz="1800" dirty="0" err="1"/>
              <a:t>rheoleiddio</a:t>
            </a:r>
            <a:r>
              <a:rPr lang="en-GB" sz="1800" dirty="0"/>
              <a:t> a </a:t>
            </a:r>
            <a:r>
              <a:rPr lang="en-GB" sz="1800" dirty="0" err="1"/>
              <a:t>pholisi</a:t>
            </a:r>
            <a:r>
              <a:rPr lang="en-GB" sz="1800" dirty="0"/>
              <a:t> </a:t>
            </a:r>
            <a:r>
              <a:rPr lang="en-GB" sz="1800" dirty="0" err="1"/>
              <a:t>Cyfoeth</a:t>
            </a:r>
            <a:r>
              <a:rPr lang="en-GB" sz="1800" dirty="0"/>
              <a:t> </a:t>
            </a:r>
            <a:r>
              <a:rPr lang="en-GB" sz="1800" dirty="0" err="1"/>
              <a:t>Naturiol</a:t>
            </a:r>
            <a:r>
              <a:rPr lang="en-GB" sz="1800" dirty="0"/>
              <a:t> </a:t>
            </a:r>
            <a:r>
              <a:rPr lang="en-GB" sz="1800" dirty="0" err="1"/>
              <a:t>Cymru</a:t>
            </a:r>
            <a:r>
              <a:rPr lang="en-GB" sz="1800" dirty="0"/>
              <a:t>, </a:t>
            </a:r>
            <a:r>
              <a:rPr lang="en-GB" sz="1800" dirty="0" err="1"/>
              <a:t>gan</a:t>
            </a:r>
            <a:r>
              <a:rPr lang="en-GB" sz="1800" dirty="0"/>
              <a:t> </a:t>
            </a:r>
            <a:r>
              <a:rPr lang="en-GB" sz="1800" dirty="0" err="1"/>
              <a:t>gynnwys</a:t>
            </a:r>
            <a:r>
              <a:rPr lang="en-GB" sz="1800" dirty="0"/>
              <a:t> y </a:t>
            </a:r>
            <a:r>
              <a:rPr lang="en-GB" sz="1800" dirty="0" err="1"/>
              <a:t>Polisi</a:t>
            </a:r>
            <a:r>
              <a:rPr lang="en-GB" sz="1800" dirty="0"/>
              <a:t> </a:t>
            </a:r>
            <a:r>
              <a:rPr lang="en-GB" sz="1800" dirty="0" err="1"/>
              <a:t>Amgylcheddol</a:t>
            </a:r>
            <a:r>
              <a:rPr lang="en-GB" sz="1800" dirty="0"/>
              <a:t>, y </a:t>
            </a:r>
            <a:r>
              <a:rPr lang="en-GB" sz="1800" dirty="0" err="1"/>
              <a:t>polisi</a:t>
            </a:r>
            <a:r>
              <a:rPr lang="en-GB" sz="1800" dirty="0"/>
              <a:t> </a:t>
            </a:r>
            <a:r>
              <a:rPr lang="en-GB" sz="1800" dirty="0" err="1"/>
              <a:t>Cydraddoldeb</a:t>
            </a:r>
            <a:r>
              <a:rPr lang="en-GB" sz="1800" dirty="0"/>
              <a:t> ac </a:t>
            </a:r>
            <a:r>
              <a:rPr lang="en-GB" sz="1800" dirty="0" err="1"/>
              <a:t>Amrywiaeth</a:t>
            </a:r>
            <a:r>
              <a:rPr lang="en-GB" sz="1800" dirty="0"/>
              <a:t>, </a:t>
            </a:r>
            <a:r>
              <a:rPr lang="en-GB" sz="1800" dirty="0" err="1"/>
              <a:t>Safonau'r</a:t>
            </a:r>
            <a:r>
              <a:rPr lang="en-GB" sz="1800" dirty="0"/>
              <a:t> </a:t>
            </a:r>
            <a:r>
              <a:rPr lang="en-GB" sz="1800" dirty="0" err="1"/>
              <a:t>Iaith</a:t>
            </a:r>
            <a:r>
              <a:rPr lang="en-GB" sz="1800" dirty="0"/>
              <a:t> </a:t>
            </a:r>
            <a:r>
              <a:rPr lang="en-GB" sz="1800" dirty="0" err="1"/>
              <a:t>Gymraeg</a:t>
            </a:r>
            <a:r>
              <a:rPr lang="en-GB" sz="1800" dirty="0"/>
              <a:t>, </a:t>
            </a:r>
            <a:r>
              <a:rPr lang="en-GB" sz="1800" dirty="0" err="1"/>
              <a:t>diogelu</a:t>
            </a:r>
            <a:r>
              <a:rPr lang="en-GB" sz="1800" dirty="0"/>
              <a:t> data, a </a:t>
            </a:r>
            <a:r>
              <a:rPr lang="en-GB" sz="1800" dirty="0" err="1"/>
              <a:t>deddfwriaeth</a:t>
            </a:r>
            <a:r>
              <a:rPr lang="en-GB" sz="1800" dirty="0"/>
              <a:t> </a:t>
            </a:r>
            <a:r>
              <a:rPr lang="en-GB" sz="1800" dirty="0" err="1"/>
              <a:t>iechyd</a:t>
            </a:r>
            <a:r>
              <a:rPr lang="en-GB" sz="1800" dirty="0"/>
              <a:t> a </a:t>
            </a:r>
            <a:r>
              <a:rPr lang="en-GB" sz="1800" dirty="0" err="1"/>
              <a:t>diogelwch</a:t>
            </a:r>
            <a:endParaRPr lang="en-GB" sz="1800" dirty="0"/>
          </a:p>
          <a:p>
            <a:endParaRPr lang="en-GB" sz="1800" dirty="0"/>
          </a:p>
          <a:p>
            <a:r>
              <a:rPr lang="en-GB" sz="1800" dirty="0">
                <a:solidFill>
                  <a:schemeClr val="tx1"/>
                </a:solidFill>
              </a:rPr>
              <a:t>Additional information needed at this stage will include:</a:t>
            </a:r>
          </a:p>
          <a:p>
            <a:pPr marL="342900" indent="-342900">
              <a:buFont typeface="Arial" panose="020B0604020202020204" pitchFamily="34" charset="0"/>
              <a:buChar char="•"/>
            </a:pPr>
            <a:r>
              <a:rPr lang="en-GB" sz="1800" dirty="0">
                <a:solidFill>
                  <a:schemeClr val="tx1"/>
                </a:solidFill>
              </a:rPr>
              <a:t>Full financial breakdown, confirmation of match funding, in-kind contribution, cash flow forecasts </a:t>
            </a:r>
            <a:r>
              <a:rPr lang="en-GB" sz="1800" dirty="0" err="1">
                <a:solidFill>
                  <a:schemeClr val="tx1"/>
                </a:solidFill>
              </a:rPr>
              <a:t>etc</a:t>
            </a:r>
            <a:endParaRPr lang="en-GB" sz="1800" dirty="0">
              <a:solidFill>
                <a:schemeClr val="tx1"/>
              </a:solidFill>
            </a:endParaRPr>
          </a:p>
          <a:p>
            <a:pPr marL="342900" indent="-342900">
              <a:buFont typeface="Arial" panose="020B0604020202020204" pitchFamily="34" charset="0"/>
              <a:buChar char="•"/>
            </a:pPr>
            <a:r>
              <a:rPr lang="en-GB" sz="1800" dirty="0">
                <a:solidFill>
                  <a:schemeClr val="tx1"/>
                </a:solidFill>
              </a:rPr>
              <a:t>All permissions, licenses and consents have been granted, where required</a:t>
            </a:r>
          </a:p>
          <a:p>
            <a:pPr marL="342900" indent="-342900">
              <a:buFont typeface="Arial" panose="020B0604020202020204" pitchFamily="34" charset="0"/>
              <a:buChar char="•"/>
            </a:pPr>
            <a:r>
              <a:rPr lang="en-GB" sz="1800" dirty="0">
                <a:solidFill>
                  <a:schemeClr val="tx1"/>
                </a:solidFill>
              </a:rPr>
              <a:t>Compliance with regulatory and NRW policy requirements including, but not limited to, Equality &amp; Diversity, Environmental Policy, data protection, Health &amp; Safety.</a:t>
            </a:r>
          </a:p>
          <a:p>
            <a:endParaRPr lang="en-GB" sz="1800"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2213625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476249"/>
            <a:ext cx="6581775" cy="792511"/>
          </a:xfrm>
        </p:spPr>
        <p:txBody>
          <a:bodyPr/>
          <a:lstStyle/>
          <a:p>
            <a:r>
              <a:rPr lang="en-GB" sz="2000" dirty="0"/>
              <a:t>More help?/ </a:t>
            </a:r>
            <a:r>
              <a:rPr lang="en-GB" sz="2000" dirty="0" err="1"/>
              <a:t>Mwy</a:t>
            </a:r>
            <a:r>
              <a:rPr lang="en-GB" sz="2000" dirty="0"/>
              <a:t> o help?</a:t>
            </a:r>
          </a:p>
        </p:txBody>
      </p:sp>
      <p:sp>
        <p:nvSpPr>
          <p:cNvPr id="3" name="Content Placeholder 2"/>
          <p:cNvSpPr>
            <a:spLocks noGrp="1"/>
          </p:cNvSpPr>
          <p:nvPr>
            <p:ph idx="1"/>
          </p:nvPr>
        </p:nvSpPr>
        <p:spPr>
          <a:xfrm>
            <a:off x="354831" y="1052736"/>
            <a:ext cx="8280598" cy="5184428"/>
          </a:xfrm>
        </p:spPr>
        <p:txBody>
          <a:bodyPr/>
          <a:lstStyle/>
          <a:p>
            <a:pPr algn="ctr"/>
            <a:r>
              <a:rPr lang="en-GB" sz="1600" dirty="0">
                <a:solidFill>
                  <a:schemeClr val="tx1"/>
                </a:solidFill>
              </a:rPr>
              <a:t>General queries and form submission: </a:t>
            </a:r>
          </a:p>
          <a:p>
            <a:pPr algn="ctr"/>
            <a:r>
              <a:rPr lang="en-GB" sz="1600" b="0" dirty="0">
                <a:hlinkClick r:id="rId2"/>
              </a:rPr>
              <a:t>FundingApplication@cyfoethnaturiolcymru.gov.uk</a:t>
            </a:r>
            <a:endParaRPr lang="en-GB" sz="1600" b="0" dirty="0"/>
          </a:p>
          <a:p>
            <a:pPr algn="ctr"/>
            <a:r>
              <a:rPr lang="en-GB" sz="1600" dirty="0">
                <a:solidFill>
                  <a:schemeClr val="tx1"/>
                </a:solidFill>
              </a:rPr>
              <a:t>Finance queries:</a:t>
            </a:r>
          </a:p>
          <a:p>
            <a:pPr algn="ctr"/>
            <a:r>
              <a:rPr lang="en-GB" sz="1600" b="0" dirty="0">
                <a:hlinkClick r:id="rId3"/>
              </a:rPr>
              <a:t>Grants.enquiries@cyfoethnaturiolcymru.gov.uk</a:t>
            </a:r>
            <a:endParaRPr lang="en-GB" sz="1600" b="0" dirty="0"/>
          </a:p>
          <a:p>
            <a:pPr algn="ctr"/>
            <a:endParaRPr lang="en-GB" dirty="0"/>
          </a:p>
          <a:p>
            <a:pPr algn="ctr"/>
            <a:endParaRPr lang="en-GB" dirty="0"/>
          </a:p>
        </p:txBody>
      </p:sp>
      <p:graphicFrame>
        <p:nvGraphicFramePr>
          <p:cNvPr id="4" name="Table 3"/>
          <p:cNvGraphicFramePr>
            <a:graphicFrameLocks noGrp="1"/>
          </p:cNvGraphicFramePr>
          <p:nvPr>
            <p:extLst/>
          </p:nvPr>
        </p:nvGraphicFramePr>
        <p:xfrm>
          <a:off x="539552" y="2276872"/>
          <a:ext cx="8280919" cy="4315218"/>
        </p:xfrm>
        <a:graphic>
          <a:graphicData uri="http://schemas.openxmlformats.org/drawingml/2006/table">
            <a:tbl>
              <a:tblPr firstRow="1" firstCol="1" bandRow="1" bandCol="1">
                <a:tableStyleId>{69012ECD-51FC-41F1-AA8D-1B2483CD663E}</a:tableStyleId>
              </a:tblPr>
              <a:tblGrid>
                <a:gridCol w="2592288">
                  <a:extLst>
                    <a:ext uri="{9D8B030D-6E8A-4147-A177-3AD203B41FA5}">
                      <a16:colId xmlns:a16="http://schemas.microsoft.com/office/drawing/2014/main" val="3435208959"/>
                    </a:ext>
                  </a:extLst>
                </a:gridCol>
                <a:gridCol w="5688631">
                  <a:extLst>
                    <a:ext uri="{9D8B030D-6E8A-4147-A177-3AD203B41FA5}">
                      <a16:colId xmlns:a16="http://schemas.microsoft.com/office/drawing/2014/main" val="2972240258"/>
                    </a:ext>
                  </a:extLst>
                </a:gridCol>
              </a:tblGrid>
              <a:tr h="336482">
                <a:tc>
                  <a:txBody>
                    <a:bodyPr/>
                    <a:lstStyle/>
                    <a:p>
                      <a:pPr marL="71755" algn="ctr">
                        <a:spcAft>
                          <a:spcPts val="0"/>
                        </a:spcAft>
                      </a:pPr>
                      <a:r>
                        <a:rPr lang="en-GB" sz="1400" dirty="0">
                          <a:effectLst/>
                        </a:rPr>
                        <a:t>Area</a:t>
                      </a:r>
                      <a:endPar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71755" algn="ctr">
                        <a:spcAft>
                          <a:spcPts val="0"/>
                        </a:spcAft>
                      </a:pPr>
                      <a:r>
                        <a:rPr lang="en-GB" sz="1400" dirty="0">
                          <a:effectLst/>
                        </a:rPr>
                        <a:t>Contact</a:t>
                      </a:r>
                      <a:endPar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90421222"/>
                  </a:ext>
                </a:extLst>
              </a:tr>
              <a:tr h="567964">
                <a:tc>
                  <a:txBody>
                    <a:bodyPr/>
                    <a:lstStyle/>
                    <a:p>
                      <a:pPr marL="71755" algn="ctr">
                        <a:spcAft>
                          <a:spcPts val="0"/>
                        </a:spcAft>
                      </a:pPr>
                      <a:r>
                        <a:rPr lang="en-GB" sz="1400" dirty="0">
                          <a:effectLst/>
                        </a:rPr>
                        <a:t>Strategic / All-Wales</a:t>
                      </a:r>
                    </a:p>
                    <a:p>
                      <a:pPr marL="71755" algn="ctr">
                        <a:spcAft>
                          <a:spcPts val="0"/>
                        </a:spcAft>
                      </a:pPr>
                      <a:r>
                        <a:rPr lang="en-GB" sz="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Cymru</a:t>
                      </a: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gyfan</a:t>
                      </a:r>
                      <a:endPar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71755" algn="ctr">
                        <a:spcAft>
                          <a:spcPts val="0"/>
                        </a:spcAft>
                      </a:pPr>
                      <a:r>
                        <a:rPr lang="en-GB" sz="1400" u="sng" dirty="0">
                          <a:effectLst/>
                          <a:hlinkClick r:id="rId2"/>
                        </a:rPr>
                        <a:t>FundingApplication@cyfoethnaturiolcymru.gov.uk</a:t>
                      </a:r>
                      <a:r>
                        <a:rPr lang="en-GB" sz="1400" dirty="0">
                          <a:effectLst/>
                        </a:rPr>
                        <a:t> </a:t>
                      </a:r>
                      <a:endPar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92588888"/>
                  </a:ext>
                </a:extLst>
              </a:tr>
              <a:tr h="283982">
                <a:tc>
                  <a:txBody>
                    <a:bodyPr/>
                    <a:lstStyle/>
                    <a:p>
                      <a:pPr marL="71755" algn="ctr">
                        <a:spcAft>
                          <a:spcPts val="0"/>
                        </a:spcAft>
                      </a:pPr>
                      <a:r>
                        <a:rPr lang="en-GB" sz="1400" dirty="0">
                          <a:effectLst/>
                        </a:rPr>
                        <a:t>Marine/</a:t>
                      </a:r>
                    </a:p>
                    <a:p>
                      <a:pPr marL="71755" algn="ctr">
                        <a:spcAft>
                          <a:spcPts val="0"/>
                        </a:spcAft>
                      </a:pPr>
                      <a:r>
                        <a:rPr lang="en-GB" sz="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Morol</a:t>
                      </a:r>
                      <a:endPar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71755" algn="ctr">
                        <a:spcAft>
                          <a:spcPts val="0"/>
                        </a:spcAft>
                      </a:pPr>
                      <a:r>
                        <a:rPr lang="en-GB" sz="1400" dirty="0">
                          <a:effectLst/>
                        </a:rPr>
                        <a:t>Kathryn Hughes </a:t>
                      </a:r>
                      <a:r>
                        <a:rPr lang="en-GB" sz="1400" u="sng" dirty="0">
                          <a:effectLst/>
                          <a:hlinkClick r:id="rId4"/>
                        </a:rPr>
                        <a:t>Kathryn.hughes@cyfoethnaturiolcymru.gov.uk</a:t>
                      </a:r>
                      <a:r>
                        <a:rPr lang="en-GB" sz="1400" u="sng" dirty="0">
                          <a:effectLst/>
                        </a:rPr>
                        <a:t> </a:t>
                      </a:r>
                      <a:endPar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41275236"/>
                  </a:ext>
                </a:extLst>
              </a:tr>
              <a:tr h="283982">
                <a:tc>
                  <a:txBody>
                    <a:bodyPr/>
                    <a:lstStyle/>
                    <a:p>
                      <a:pPr marL="71755" algn="ctr">
                        <a:spcAft>
                          <a:spcPts val="0"/>
                        </a:spcAft>
                      </a:pPr>
                      <a:r>
                        <a:rPr lang="en-GB" sz="1400" dirty="0">
                          <a:effectLst/>
                        </a:rPr>
                        <a:t>Mid Wales/</a:t>
                      </a:r>
                    </a:p>
                    <a:p>
                      <a:pPr marL="71755" algn="ctr">
                        <a:spcAft>
                          <a:spcPts val="0"/>
                        </a:spcAft>
                      </a:pPr>
                      <a:r>
                        <a:rPr lang="cy-GB" sz="1400" dirty="0">
                          <a:effectLst/>
                          <a:latin typeface="Arial" panose="020B0604020202020204" pitchFamily="34" charset="0"/>
                          <a:ea typeface="Times New Roman" panose="02020603050405020304" pitchFamily="18" charset="0"/>
                          <a:cs typeface="Times New Roman" panose="02020603050405020304" pitchFamily="18" charset="0"/>
                        </a:rPr>
                        <a:t>Canolbarth Cymru</a:t>
                      </a:r>
                      <a:endPar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71755" algn="ctr">
                        <a:spcAft>
                          <a:spcPts val="0"/>
                        </a:spcAft>
                      </a:pPr>
                      <a:r>
                        <a:rPr lang="en-GB" sz="1400">
                          <a:effectLst/>
                        </a:rPr>
                        <a:t>Linda Ashton </a:t>
                      </a:r>
                      <a:r>
                        <a:rPr lang="en-GB" sz="1400" u="sng">
                          <a:effectLst/>
                          <a:hlinkClick r:id="rId5"/>
                        </a:rPr>
                        <a:t>linda.ashton@cyfoethnaturiolcymru.gov.uk</a:t>
                      </a:r>
                      <a:endParaRPr lang="en-GB"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03358234"/>
                  </a:ext>
                </a:extLst>
              </a:tr>
              <a:tr h="283982">
                <a:tc>
                  <a:txBody>
                    <a:bodyPr/>
                    <a:lstStyle/>
                    <a:p>
                      <a:pPr marL="71755" algn="ctr">
                        <a:spcAft>
                          <a:spcPts val="0"/>
                        </a:spcAft>
                      </a:pPr>
                      <a:r>
                        <a:rPr lang="en-GB" sz="1400" dirty="0">
                          <a:effectLst/>
                        </a:rPr>
                        <a:t>North East Wales/</a:t>
                      </a:r>
                    </a:p>
                    <a:p>
                      <a:pPr marL="71755" algn="ctr">
                        <a:spcAft>
                          <a:spcPts val="0"/>
                        </a:spcAft>
                      </a:pPr>
                      <a:r>
                        <a:rPr lang="cy-GB" sz="1400" dirty="0">
                          <a:effectLst/>
                          <a:latin typeface="Arial" panose="020B0604020202020204" pitchFamily="34" charset="0"/>
                          <a:ea typeface="Times New Roman" panose="02020603050405020304" pitchFamily="18" charset="0"/>
                          <a:cs typeface="Times New Roman" panose="02020603050405020304" pitchFamily="18" charset="0"/>
                        </a:rPr>
                        <a:t>Gogledd-ddwyrain Cymru</a:t>
                      </a:r>
                      <a:endPar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71755" algn="ctr">
                        <a:spcAft>
                          <a:spcPts val="0"/>
                        </a:spcAft>
                      </a:pPr>
                      <a:r>
                        <a:rPr lang="en-GB" sz="1400" dirty="0">
                          <a:effectLst/>
                        </a:rPr>
                        <a:t>Paul Mitchell </a:t>
                      </a:r>
                      <a:r>
                        <a:rPr lang="en-GB" sz="1400" u="sng" dirty="0">
                          <a:effectLst/>
                          <a:hlinkClick r:id="rId6"/>
                        </a:rPr>
                        <a:t>paul.mitchell@cyfoethnaturiolcymru.gov.uk</a:t>
                      </a:r>
                      <a:endPar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27202236"/>
                  </a:ext>
                </a:extLst>
              </a:tr>
              <a:tr h="283982">
                <a:tc>
                  <a:txBody>
                    <a:bodyPr/>
                    <a:lstStyle/>
                    <a:p>
                      <a:pPr marL="71755" algn="ctr">
                        <a:spcAft>
                          <a:spcPts val="0"/>
                        </a:spcAft>
                      </a:pPr>
                      <a:r>
                        <a:rPr lang="en-GB" sz="1400" dirty="0">
                          <a:effectLst/>
                        </a:rPr>
                        <a:t>North West Wales/</a:t>
                      </a:r>
                    </a:p>
                    <a:p>
                      <a:pPr marL="71755" algn="ctr">
                        <a:spcAft>
                          <a:spcPts val="0"/>
                        </a:spcAft>
                      </a:pPr>
                      <a:r>
                        <a:rPr lang="cy-GB" sz="1400" dirty="0">
                          <a:effectLst/>
                          <a:latin typeface="Arial" panose="020B0604020202020204" pitchFamily="34" charset="0"/>
                          <a:ea typeface="Times New Roman" panose="02020603050405020304" pitchFamily="18" charset="0"/>
                          <a:cs typeface="Times New Roman" panose="02020603050405020304" pitchFamily="18" charset="0"/>
                        </a:rPr>
                        <a:t>Gogledd-orllewin Cymru</a:t>
                      </a:r>
                      <a:endPar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71755" algn="ctr">
                        <a:spcAft>
                          <a:spcPts val="0"/>
                        </a:spcAft>
                      </a:pPr>
                      <a:r>
                        <a:rPr lang="en-GB" sz="1400">
                          <a:effectLst/>
                        </a:rPr>
                        <a:t>Alun Price </a:t>
                      </a:r>
                      <a:r>
                        <a:rPr lang="en-GB" sz="1400" u="sng">
                          <a:effectLst/>
                          <a:hlinkClick r:id="rId7"/>
                        </a:rPr>
                        <a:t>Alun.Price@cyfoethnaturiolcymru.gov.uk</a:t>
                      </a:r>
                      <a:endParaRPr lang="en-GB"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16666612"/>
                  </a:ext>
                </a:extLst>
              </a:tr>
              <a:tr h="567964">
                <a:tc>
                  <a:txBody>
                    <a:bodyPr/>
                    <a:lstStyle/>
                    <a:p>
                      <a:pPr marL="71755" algn="ctr">
                        <a:spcAft>
                          <a:spcPts val="0"/>
                        </a:spcAft>
                      </a:pPr>
                      <a:r>
                        <a:rPr lang="en-GB" sz="1400" dirty="0">
                          <a:effectLst/>
                        </a:rPr>
                        <a:t>South Central Wales/</a:t>
                      </a:r>
                    </a:p>
                    <a:p>
                      <a:pPr marL="71755" algn="ctr">
                        <a:spcAft>
                          <a:spcPts val="0"/>
                        </a:spcAft>
                      </a:pPr>
                      <a:r>
                        <a:rPr lang="cy-GB" sz="1400" dirty="0">
                          <a:effectLst/>
                          <a:latin typeface="Arial" panose="020B0604020202020204" pitchFamily="34" charset="0"/>
                          <a:ea typeface="Times New Roman" panose="02020603050405020304" pitchFamily="18" charset="0"/>
                          <a:cs typeface="Times New Roman" panose="02020603050405020304" pitchFamily="18" charset="0"/>
                        </a:rPr>
                        <a:t>Canol De Cymru</a:t>
                      </a:r>
                      <a:endPar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71755" algn="ctr">
                        <a:spcAft>
                          <a:spcPts val="0"/>
                        </a:spcAft>
                      </a:pPr>
                      <a:r>
                        <a:rPr lang="en-GB" sz="1400" dirty="0">
                          <a:effectLst/>
                        </a:rPr>
                        <a:t>Miki Miyata-Lee </a:t>
                      </a:r>
                      <a:r>
                        <a:rPr lang="en-GB" sz="1400" u="sng" dirty="0">
                          <a:effectLst/>
                          <a:hlinkClick r:id="rId8"/>
                        </a:rPr>
                        <a:t>miki.miyata-lee@cyfoethnaturiolcymru.gov.uk</a:t>
                      </a:r>
                      <a:r>
                        <a:rPr lang="en-GB" sz="1400" u="sng" dirty="0">
                          <a:effectLst/>
                        </a:rPr>
                        <a:t> </a:t>
                      </a:r>
                      <a:r>
                        <a:rPr lang="en-GB" sz="1400" dirty="0">
                          <a:effectLst/>
                        </a:rPr>
                        <a:t> </a:t>
                      </a:r>
                    </a:p>
                    <a:p>
                      <a:pPr marL="71755" algn="ctr">
                        <a:spcAft>
                          <a:spcPts val="0"/>
                        </a:spcAft>
                      </a:pPr>
                      <a:r>
                        <a:rPr lang="en-GB" sz="1400" dirty="0">
                          <a:effectLst/>
                        </a:rPr>
                        <a:t>Chris Heaps </a:t>
                      </a:r>
                      <a:r>
                        <a:rPr lang="en-GB" sz="1400" u="sng" dirty="0">
                          <a:effectLst/>
                          <a:hlinkClick r:id="rId9"/>
                        </a:rPr>
                        <a:t>chris.heaps@cyfoethnaturiolcymru.gov.uk</a:t>
                      </a:r>
                      <a:endPar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66201611"/>
                  </a:ext>
                </a:extLst>
              </a:tr>
              <a:tr h="567964">
                <a:tc>
                  <a:txBody>
                    <a:bodyPr/>
                    <a:lstStyle/>
                    <a:p>
                      <a:pPr marL="71755" algn="ctr">
                        <a:spcAft>
                          <a:spcPts val="0"/>
                        </a:spcAft>
                      </a:pPr>
                      <a:r>
                        <a:rPr lang="en-GB" sz="1400" dirty="0">
                          <a:effectLst/>
                        </a:rPr>
                        <a:t>South East Wales/</a:t>
                      </a:r>
                    </a:p>
                    <a:p>
                      <a:pPr marL="71755" algn="ctr">
                        <a:spcAft>
                          <a:spcPts val="0"/>
                        </a:spcAft>
                      </a:pPr>
                      <a:r>
                        <a:rPr lang="cy-GB" sz="1400" dirty="0">
                          <a:effectLst/>
                          <a:latin typeface="Arial" panose="020B0604020202020204" pitchFamily="34" charset="0"/>
                          <a:ea typeface="Times New Roman" panose="02020603050405020304" pitchFamily="18" charset="0"/>
                          <a:cs typeface="Times New Roman" panose="02020603050405020304" pitchFamily="18" charset="0"/>
                        </a:rPr>
                        <a:t>De-ddwyrain Cymru </a:t>
                      </a:r>
                      <a:endPar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71755" algn="ctr">
                        <a:spcAft>
                          <a:spcPts val="0"/>
                        </a:spcAft>
                      </a:pPr>
                      <a:r>
                        <a:rPr lang="en-GB" sz="1400">
                          <a:effectLst/>
                        </a:rPr>
                        <a:t>Sarah Tindal </a:t>
                      </a:r>
                      <a:r>
                        <a:rPr lang="en-GB" sz="1400" u="sng">
                          <a:effectLst/>
                          <a:hlinkClick r:id="rId10"/>
                        </a:rPr>
                        <a:t>sarah.tindal@cyfoethnaturiolcymru.gov.uk</a:t>
                      </a:r>
                      <a:r>
                        <a:rPr lang="en-GB" sz="1400" u="sng">
                          <a:effectLst/>
                        </a:rPr>
                        <a:t> </a:t>
                      </a:r>
                      <a:endParaRPr lang="en-GB" sz="1400">
                        <a:effectLst/>
                      </a:endParaRPr>
                    </a:p>
                    <a:p>
                      <a:pPr marL="71755" algn="ctr">
                        <a:spcAft>
                          <a:spcPts val="0"/>
                        </a:spcAft>
                      </a:pPr>
                      <a:r>
                        <a:rPr lang="en-GB" sz="1400">
                          <a:effectLst/>
                        </a:rPr>
                        <a:t>Sarah Coakham </a:t>
                      </a:r>
                      <a:r>
                        <a:rPr lang="en-GB" sz="1400" u="sng">
                          <a:effectLst/>
                          <a:hlinkClick r:id="rId11"/>
                        </a:rPr>
                        <a:t>sarah.coakham@cyfoethnaturiolcymru.gov.uk</a:t>
                      </a:r>
                      <a:endParaRPr lang="en-GB"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25692737"/>
                  </a:ext>
                </a:extLst>
              </a:tr>
              <a:tr h="567964">
                <a:tc>
                  <a:txBody>
                    <a:bodyPr/>
                    <a:lstStyle/>
                    <a:p>
                      <a:pPr marL="71755" algn="ctr">
                        <a:spcAft>
                          <a:spcPts val="0"/>
                        </a:spcAft>
                      </a:pPr>
                      <a:r>
                        <a:rPr lang="en-GB" sz="1400" dirty="0">
                          <a:effectLst/>
                        </a:rPr>
                        <a:t>South West Wales/</a:t>
                      </a:r>
                    </a:p>
                    <a:p>
                      <a:pPr marL="71755" algn="ctr">
                        <a:spcAft>
                          <a:spcPts val="0"/>
                        </a:spcAft>
                      </a:pPr>
                      <a:r>
                        <a:rPr lang="cy-GB" sz="1400" dirty="0">
                          <a:effectLst/>
                          <a:latin typeface="Arial" panose="020B0604020202020204" pitchFamily="34" charset="0"/>
                          <a:ea typeface="Times New Roman" panose="02020603050405020304" pitchFamily="18" charset="0"/>
                          <a:cs typeface="Times New Roman" panose="02020603050405020304" pitchFamily="18" charset="0"/>
                        </a:rPr>
                        <a:t>De-orllewin Cymru</a:t>
                      </a:r>
                      <a:endPar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71755" algn="ctr">
                        <a:spcAft>
                          <a:spcPts val="0"/>
                        </a:spcAft>
                      </a:pPr>
                      <a:r>
                        <a:rPr lang="en-GB" sz="1400" dirty="0">
                          <a:effectLst/>
                        </a:rPr>
                        <a:t>Aled Davies </a:t>
                      </a:r>
                      <a:r>
                        <a:rPr lang="en-GB" sz="1400" u="sng" dirty="0">
                          <a:effectLst/>
                          <a:hlinkClick r:id="rId12"/>
                        </a:rPr>
                        <a:t>aled.davies@cyfoethnaturiolcymru.gov.uk</a:t>
                      </a:r>
                      <a:endParaRPr lang="en-GB" sz="1400" dirty="0">
                        <a:effectLst/>
                      </a:endParaRPr>
                    </a:p>
                    <a:p>
                      <a:pPr marL="71755" algn="ctr">
                        <a:spcAft>
                          <a:spcPts val="0"/>
                        </a:spcAft>
                      </a:pPr>
                      <a:r>
                        <a:rPr lang="en-GB" sz="1400" dirty="0">
                          <a:effectLst/>
                        </a:rPr>
                        <a:t>Glyn Jones </a:t>
                      </a:r>
                      <a:r>
                        <a:rPr lang="en-GB" sz="1400" u="sng" dirty="0">
                          <a:effectLst/>
                          <a:hlinkClick r:id="rId13"/>
                        </a:rPr>
                        <a:t>glyn.jones@cyfoethnaturiolcymru.gov.uk</a:t>
                      </a:r>
                      <a:endPar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20493868"/>
                  </a:ext>
                </a:extLst>
              </a:tr>
            </a:tbl>
          </a:graphicData>
        </a:graphic>
      </p:graphicFrame>
    </p:spTree>
    <p:extLst>
      <p:ext uri="{BB962C8B-B14F-4D97-AF65-F5344CB8AC3E}">
        <p14:creationId xmlns:p14="http://schemas.microsoft.com/office/powerpoint/2010/main" val="113207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3359"/>
            <a:ext cx="7772400" cy="1301626"/>
          </a:xfrm>
        </p:spPr>
        <p:txBody>
          <a:bodyPr/>
          <a:lstStyle/>
          <a:p>
            <a:r>
              <a:rPr lang="en-US" altLang="en-US" sz="2800" u="sng" dirty="0"/>
              <a:t>Finance hints and tips</a:t>
            </a:r>
            <a:br>
              <a:rPr lang="en-US" altLang="en-US" sz="2800" u="sng" dirty="0"/>
            </a:br>
            <a:br>
              <a:rPr lang="en-US" altLang="en-US" sz="2800" u="sng" dirty="0"/>
            </a:br>
            <a:r>
              <a:rPr lang="en-GB" sz="2800" u="sng" dirty="0" err="1">
                <a:solidFill>
                  <a:srgbClr val="0091A5"/>
                </a:solidFill>
              </a:rPr>
              <a:t>Awgrymiadau</a:t>
            </a:r>
            <a:r>
              <a:rPr lang="en-GB" sz="2800" u="sng" dirty="0">
                <a:solidFill>
                  <a:srgbClr val="0091A5"/>
                </a:solidFill>
              </a:rPr>
              <a:t> a </a:t>
            </a:r>
            <a:r>
              <a:rPr lang="en-GB" sz="2800" u="sng" dirty="0" err="1">
                <a:solidFill>
                  <a:srgbClr val="0091A5"/>
                </a:solidFill>
              </a:rPr>
              <a:t>chymorth</a:t>
            </a:r>
            <a:r>
              <a:rPr lang="en-GB" sz="2800" u="sng" dirty="0">
                <a:solidFill>
                  <a:srgbClr val="0091A5"/>
                </a:solidFill>
              </a:rPr>
              <a:t> </a:t>
            </a:r>
            <a:r>
              <a:rPr lang="en-GB" sz="2800" u="sng" dirty="0" err="1">
                <a:solidFill>
                  <a:srgbClr val="0091A5"/>
                </a:solidFill>
              </a:rPr>
              <a:t>cyllid</a:t>
            </a:r>
            <a:endParaRPr lang="en-GB" sz="2800" u="sng" dirty="0">
              <a:solidFill>
                <a:srgbClr val="0091A5"/>
              </a:solidFill>
            </a:endParaRPr>
          </a:p>
        </p:txBody>
      </p:sp>
      <p:sp>
        <p:nvSpPr>
          <p:cNvPr id="3" name="Subtitle 2"/>
          <p:cNvSpPr>
            <a:spLocks noGrp="1"/>
          </p:cNvSpPr>
          <p:nvPr>
            <p:ph type="subTitle" idx="1"/>
          </p:nvPr>
        </p:nvSpPr>
        <p:spPr>
          <a:xfrm>
            <a:off x="1331640" y="2996952"/>
            <a:ext cx="6656784" cy="2592288"/>
          </a:xfrm>
        </p:spPr>
        <p:txBody>
          <a:bodyPr/>
          <a:lstStyle/>
          <a:p>
            <a:pPr indent="7938"/>
            <a:endParaRPr lang="en-US" altLang="en-US" sz="2800" dirty="0"/>
          </a:p>
          <a:p>
            <a:pPr indent="7938"/>
            <a:endParaRPr lang="en-US" altLang="en-US" sz="2800" dirty="0"/>
          </a:p>
          <a:p>
            <a:pPr indent="7938"/>
            <a:endParaRPr lang="en-US" altLang="en-US" sz="2800" dirty="0"/>
          </a:p>
          <a:p>
            <a:endParaRPr lang="en-GB" dirty="0"/>
          </a:p>
        </p:txBody>
      </p:sp>
    </p:spTree>
    <p:extLst>
      <p:ext uri="{BB962C8B-B14F-4D97-AF65-F5344CB8AC3E}">
        <p14:creationId xmlns:p14="http://schemas.microsoft.com/office/powerpoint/2010/main" val="28986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23850" y="517525"/>
            <a:ext cx="6553200" cy="1143000"/>
          </a:xfrm>
          <a:prstGeom prst="rect">
            <a:avLst/>
          </a:prstGeom>
        </p:spPr>
        <p:txBody>
          <a:bodyPr vert="horz" lIns="0" tIns="0" rIns="0" bIns="0" rtlCol="0" anchor="ctr">
            <a:noAutofit/>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r>
              <a:rPr lang="en-GB" dirty="0"/>
              <a:t>When should I consider costs?</a:t>
            </a:r>
          </a:p>
        </p:txBody>
      </p:sp>
      <p:sp>
        <p:nvSpPr>
          <p:cNvPr id="7" name="Content Placeholder 2"/>
          <p:cNvSpPr txBox="1">
            <a:spLocks/>
          </p:cNvSpPr>
          <p:nvPr/>
        </p:nvSpPr>
        <p:spPr>
          <a:xfrm>
            <a:off x="467544" y="1268760"/>
            <a:ext cx="8496300" cy="4033167"/>
          </a:xfrm>
          <a:prstGeom prst="rect">
            <a:avLst/>
          </a:prstGeom>
          <a:solidFill>
            <a:schemeClr val="bg1"/>
          </a:solidFill>
        </p:spPr>
        <p:txBody>
          <a:bodyPr vert="horz" lIns="0" tIns="0" rIns="0" bIns="0" rtlCol="0">
            <a:noAutofit/>
          </a:bodyPr>
          <a:lstStyle>
            <a:lvl1pPr marL="0" indent="0" algn="ctr" defTabSz="914400" rtl="0" eaLnBrk="1" latinLnBrk="0" hangingPunct="1">
              <a:spcBef>
                <a:spcPct val="20000"/>
              </a:spcBef>
              <a:buFontTx/>
              <a:buNone/>
              <a:defRPr sz="2400" b="1" kern="1200">
                <a:solidFill>
                  <a:srgbClr val="0091A5"/>
                </a:solidFill>
                <a:latin typeface="+mn-lt"/>
                <a:ea typeface="+mn-ea"/>
                <a:cs typeface="+mn-cs"/>
              </a:defRPr>
            </a:lvl1pPr>
            <a:lvl2pPr marL="457200" indent="0" algn="ctr" defTabSz="914400" rtl="0" eaLnBrk="1" latinLnBrk="0" hangingPunct="1">
              <a:spcBef>
                <a:spcPct val="20000"/>
              </a:spcBef>
              <a:buFontTx/>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Wingdings" pitchFamily="2" charset="2"/>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7937" algn="l"/>
            <a:endParaRPr lang="en-GB" dirty="0">
              <a:solidFill>
                <a:schemeClr val="tx1"/>
              </a:solidFill>
            </a:endParaRPr>
          </a:p>
          <a:p>
            <a:pPr marL="350837" indent="-342900" algn="l">
              <a:buFont typeface="Arial" panose="020B0604020202020204" pitchFamily="34" charset="0"/>
              <a:buChar char="•"/>
            </a:pPr>
            <a:r>
              <a:rPr lang="en-GB" sz="1400" dirty="0">
                <a:solidFill>
                  <a:schemeClr val="tx1"/>
                </a:solidFill>
              </a:rPr>
              <a:t>As soon as possible – at the application stage</a:t>
            </a:r>
          </a:p>
          <a:p>
            <a:pPr marL="350837" indent="-342900" algn="l">
              <a:buFont typeface="Arial" panose="020B0604020202020204" pitchFamily="34" charset="0"/>
              <a:buChar char="•"/>
            </a:pPr>
            <a:r>
              <a:rPr lang="en-GB" sz="1400" dirty="0">
                <a:solidFill>
                  <a:schemeClr val="tx1"/>
                </a:solidFill>
              </a:rPr>
              <a:t>The earlier that costs are identified the more accurate they will be.</a:t>
            </a:r>
          </a:p>
          <a:p>
            <a:pPr marL="350837" indent="-342900" algn="l">
              <a:buFont typeface="Arial" panose="020B0604020202020204" pitchFamily="34" charset="0"/>
              <a:buChar char="•"/>
            </a:pPr>
            <a:r>
              <a:rPr lang="en-GB" sz="1400" dirty="0">
                <a:solidFill>
                  <a:schemeClr val="tx1"/>
                </a:solidFill>
              </a:rPr>
              <a:t>Start with a ‘shopping list’ approach</a:t>
            </a:r>
          </a:p>
          <a:p>
            <a:pPr marL="350837" indent="-342900" algn="l">
              <a:buFont typeface="Arial" panose="020B0604020202020204" pitchFamily="34" charset="0"/>
              <a:buChar char="•"/>
            </a:pPr>
            <a:r>
              <a:rPr lang="en-GB" sz="1400" dirty="0">
                <a:solidFill>
                  <a:schemeClr val="tx1"/>
                </a:solidFill>
              </a:rPr>
              <a:t>Read the Financial and fund Guidelines</a:t>
            </a:r>
          </a:p>
          <a:p>
            <a:pPr marL="350837" indent="-342900" algn="l">
              <a:buFont typeface="Arial" panose="020B0604020202020204" pitchFamily="34" charset="0"/>
              <a:buChar char="•"/>
            </a:pPr>
            <a:r>
              <a:rPr lang="en-GB" sz="1400" dirty="0">
                <a:solidFill>
                  <a:schemeClr val="tx1"/>
                </a:solidFill>
              </a:rPr>
              <a:t>Think about eligibility and procurement rules</a:t>
            </a:r>
          </a:p>
          <a:p>
            <a:pPr marL="350837" indent="-342900" algn="l">
              <a:buFont typeface="Arial" panose="020B0604020202020204" pitchFamily="34" charset="0"/>
              <a:buChar char="•"/>
            </a:pPr>
            <a:r>
              <a:rPr lang="en-GB" sz="1400" dirty="0">
                <a:solidFill>
                  <a:schemeClr val="tx1"/>
                </a:solidFill>
              </a:rPr>
              <a:t>Eligible costs will need to be evidenced in future claims </a:t>
            </a:r>
          </a:p>
          <a:p>
            <a:pPr marL="350837" indent="-342900" algn="l">
              <a:buFont typeface="Arial" panose="020B0604020202020204" pitchFamily="34" charset="0"/>
              <a:buChar char="•"/>
            </a:pPr>
            <a:endParaRPr lang="en-GB" sz="1400" dirty="0">
              <a:solidFill>
                <a:schemeClr val="tx1"/>
              </a:solidFill>
            </a:endParaRPr>
          </a:p>
          <a:p>
            <a:pPr marL="7937" algn="l"/>
            <a:r>
              <a:rPr lang="en-GB" sz="1400" dirty="0" err="1"/>
              <a:t>Pryd</a:t>
            </a:r>
            <a:r>
              <a:rPr lang="en-GB" sz="1400" dirty="0"/>
              <a:t> y </a:t>
            </a:r>
            <a:r>
              <a:rPr lang="en-GB" sz="1400" dirty="0" err="1"/>
              <a:t>dylwn</a:t>
            </a:r>
            <a:r>
              <a:rPr lang="en-GB" sz="1400" dirty="0"/>
              <a:t> </a:t>
            </a:r>
            <a:r>
              <a:rPr lang="en-GB" sz="1400" dirty="0" err="1"/>
              <a:t>i</a:t>
            </a:r>
            <a:r>
              <a:rPr lang="en-GB" sz="1400" dirty="0"/>
              <a:t> </a:t>
            </a:r>
            <a:r>
              <a:rPr lang="en-GB" sz="1400" dirty="0" err="1"/>
              <a:t>ystyried</a:t>
            </a:r>
            <a:r>
              <a:rPr lang="en-GB" sz="1400" dirty="0"/>
              <a:t> </a:t>
            </a:r>
            <a:r>
              <a:rPr lang="en-GB" sz="1400" dirty="0" err="1"/>
              <a:t>costau</a:t>
            </a:r>
            <a:r>
              <a:rPr lang="en-GB" sz="1400" dirty="0"/>
              <a:t>?</a:t>
            </a:r>
            <a:endParaRPr lang="en-GB" sz="1400" dirty="0">
              <a:solidFill>
                <a:schemeClr val="tx1"/>
              </a:solidFill>
            </a:endParaRPr>
          </a:p>
          <a:p>
            <a:pPr marL="350837" indent="-342900" algn="l">
              <a:buFont typeface="Arial" panose="020B0604020202020204" pitchFamily="34" charset="0"/>
              <a:buChar char="•"/>
            </a:pPr>
            <a:r>
              <a:rPr lang="en-GB" sz="1400" dirty="0" err="1"/>
              <a:t>Cyn</a:t>
            </a:r>
            <a:r>
              <a:rPr lang="en-GB" sz="1400" dirty="0"/>
              <a:t> </a:t>
            </a:r>
            <a:r>
              <a:rPr lang="en-GB" sz="1400" dirty="0" err="1"/>
              <a:t>gynted</a:t>
            </a:r>
            <a:r>
              <a:rPr lang="en-GB" sz="1400" dirty="0"/>
              <a:t> a </a:t>
            </a:r>
            <a:r>
              <a:rPr lang="en-GB" sz="1400" dirty="0" err="1"/>
              <a:t>phosib</a:t>
            </a:r>
            <a:r>
              <a:rPr lang="en-GB" sz="1400" dirty="0"/>
              <a:t> – </a:t>
            </a:r>
            <a:r>
              <a:rPr lang="en-GB" sz="1400" dirty="0" err="1"/>
              <a:t>ar</a:t>
            </a:r>
            <a:r>
              <a:rPr lang="en-GB" sz="1400" dirty="0"/>
              <a:t> </a:t>
            </a:r>
            <a:r>
              <a:rPr lang="en-GB" sz="1400" dirty="0" err="1"/>
              <a:t>adeg</a:t>
            </a:r>
            <a:r>
              <a:rPr lang="en-GB" sz="1400" dirty="0"/>
              <a:t> </a:t>
            </a:r>
            <a:r>
              <a:rPr lang="en-GB" sz="1400" dirty="0" err="1"/>
              <a:t>cwblhau</a:t>
            </a:r>
            <a:r>
              <a:rPr lang="en-GB" sz="1400" dirty="0"/>
              <a:t> y </a:t>
            </a:r>
            <a:r>
              <a:rPr lang="en-GB" sz="1400" dirty="0" err="1"/>
              <a:t>cais</a:t>
            </a:r>
            <a:endParaRPr lang="en-GB" sz="1400" dirty="0"/>
          </a:p>
          <a:p>
            <a:pPr marL="350837" indent="-342900" algn="l">
              <a:buFont typeface="Arial" panose="020B0604020202020204" pitchFamily="34" charset="0"/>
              <a:buChar char="•"/>
            </a:pPr>
            <a:r>
              <a:rPr lang="en-GB" sz="1400" dirty="0"/>
              <a:t>Y </a:t>
            </a:r>
            <a:r>
              <a:rPr lang="en-GB" sz="1400" dirty="0" err="1"/>
              <a:t>cynhara</a:t>
            </a:r>
            <a:r>
              <a:rPr lang="en-GB" sz="1400" dirty="0"/>
              <a:t> y </a:t>
            </a:r>
            <a:r>
              <a:rPr lang="en-GB" sz="1400" dirty="0" err="1"/>
              <a:t>caiff</a:t>
            </a:r>
            <a:r>
              <a:rPr lang="en-GB" sz="1400" dirty="0"/>
              <a:t> y </a:t>
            </a:r>
            <a:r>
              <a:rPr lang="en-GB" sz="1400" dirty="0" err="1"/>
              <a:t>costau</a:t>
            </a:r>
            <a:r>
              <a:rPr lang="en-GB" sz="1400" dirty="0"/>
              <a:t> </a:t>
            </a:r>
            <a:r>
              <a:rPr lang="en-GB" sz="1400" dirty="0" err="1"/>
              <a:t>eu</a:t>
            </a:r>
            <a:r>
              <a:rPr lang="en-GB" sz="1400" dirty="0"/>
              <a:t> </a:t>
            </a:r>
            <a:r>
              <a:rPr lang="en-GB" sz="1400" dirty="0" err="1"/>
              <a:t>hadnabod</a:t>
            </a:r>
            <a:r>
              <a:rPr lang="en-GB" sz="1400" dirty="0"/>
              <a:t> – y </a:t>
            </a:r>
            <a:r>
              <a:rPr lang="en-GB" sz="1400" dirty="0" err="1"/>
              <a:t>mwyaf</a:t>
            </a:r>
            <a:r>
              <a:rPr lang="en-GB" sz="1400" dirty="0"/>
              <a:t> </a:t>
            </a:r>
            <a:r>
              <a:rPr lang="en-GB" sz="1400" dirty="0" err="1"/>
              <a:t>cywir</a:t>
            </a:r>
            <a:r>
              <a:rPr lang="en-GB" sz="1400" dirty="0"/>
              <a:t> y </a:t>
            </a:r>
            <a:r>
              <a:rPr lang="en-GB" sz="1400" dirty="0" err="1"/>
              <a:t>byddant</a:t>
            </a:r>
            <a:endParaRPr lang="en-GB" sz="1400" dirty="0"/>
          </a:p>
          <a:p>
            <a:pPr marL="350837" indent="-342900" algn="l">
              <a:buFont typeface="Arial" panose="020B0604020202020204" pitchFamily="34" charset="0"/>
              <a:buChar char="•"/>
            </a:pPr>
            <a:r>
              <a:rPr lang="en-GB" sz="1400" dirty="0" err="1"/>
              <a:t>Dechreuwch</a:t>
            </a:r>
            <a:r>
              <a:rPr lang="en-GB" sz="1400" dirty="0"/>
              <a:t> </a:t>
            </a:r>
            <a:r>
              <a:rPr lang="en-GB" sz="1400" dirty="0" err="1"/>
              <a:t>gydag</a:t>
            </a:r>
            <a:r>
              <a:rPr lang="en-GB" sz="1400" dirty="0"/>
              <a:t> </a:t>
            </a:r>
            <a:r>
              <a:rPr lang="en-GB" sz="1400" dirty="0" err="1"/>
              <a:t>agwedd</a:t>
            </a:r>
            <a:r>
              <a:rPr lang="en-GB" sz="1400" dirty="0"/>
              <a:t> ‘</a:t>
            </a:r>
            <a:r>
              <a:rPr lang="en-GB" sz="1400" dirty="0" err="1"/>
              <a:t>rhestr</a:t>
            </a:r>
            <a:r>
              <a:rPr lang="en-GB" sz="1400" dirty="0"/>
              <a:t> </a:t>
            </a:r>
            <a:r>
              <a:rPr lang="en-GB" sz="1400" dirty="0" err="1"/>
              <a:t>siopa</a:t>
            </a:r>
            <a:r>
              <a:rPr lang="en-GB" sz="1400" dirty="0"/>
              <a:t>’</a:t>
            </a:r>
          </a:p>
          <a:p>
            <a:pPr marL="350837" indent="-342900" algn="l">
              <a:buFont typeface="Arial" panose="020B0604020202020204" pitchFamily="34" charset="0"/>
              <a:buChar char="•"/>
            </a:pPr>
            <a:r>
              <a:rPr lang="en-GB" sz="1400" dirty="0" err="1"/>
              <a:t>Darllenwch</a:t>
            </a:r>
            <a:r>
              <a:rPr lang="en-GB" sz="1400" dirty="0"/>
              <a:t> y </a:t>
            </a:r>
            <a:r>
              <a:rPr lang="en-GB" sz="1400" dirty="0" err="1"/>
              <a:t>canllawiau</a:t>
            </a:r>
            <a:r>
              <a:rPr lang="en-GB" sz="1400" dirty="0"/>
              <a:t> </a:t>
            </a:r>
            <a:r>
              <a:rPr lang="en-GB" sz="1400" dirty="0" err="1"/>
              <a:t>ariannol</a:t>
            </a:r>
            <a:r>
              <a:rPr lang="en-GB" sz="1400" dirty="0"/>
              <a:t> a </a:t>
            </a:r>
            <a:r>
              <a:rPr lang="en-GB" sz="1400" dirty="0" err="1"/>
              <a:t>chyllid</a:t>
            </a:r>
            <a:endParaRPr lang="en-GB" sz="1400" dirty="0"/>
          </a:p>
          <a:p>
            <a:pPr marL="350837" indent="-342900" algn="l">
              <a:buFont typeface="Arial" panose="020B0604020202020204" pitchFamily="34" charset="0"/>
              <a:buChar char="•"/>
            </a:pPr>
            <a:r>
              <a:rPr lang="en-GB" sz="1400" dirty="0" err="1"/>
              <a:t>Meddyliwch</a:t>
            </a:r>
            <a:r>
              <a:rPr lang="en-GB" sz="1400" dirty="0"/>
              <a:t> am </a:t>
            </a:r>
            <a:r>
              <a:rPr lang="en-GB" sz="1400" dirty="0" err="1"/>
              <a:t>reolau</a:t>
            </a:r>
            <a:r>
              <a:rPr lang="en-GB" sz="1400" dirty="0"/>
              <a:t> </a:t>
            </a:r>
            <a:r>
              <a:rPr lang="en-GB" sz="1400" dirty="0" err="1"/>
              <a:t>cymhwyster</a:t>
            </a:r>
            <a:r>
              <a:rPr lang="en-GB" sz="1400" dirty="0"/>
              <a:t> a </a:t>
            </a:r>
            <a:r>
              <a:rPr lang="en-GB" sz="1400" dirty="0" err="1"/>
              <a:t>chaffael</a:t>
            </a:r>
            <a:endParaRPr lang="en-GB" sz="1400" dirty="0"/>
          </a:p>
          <a:p>
            <a:pPr marL="350837" indent="-342900" algn="l">
              <a:buFont typeface="Arial" panose="020B0604020202020204" pitchFamily="34" charset="0"/>
              <a:buChar char="•"/>
            </a:pPr>
            <a:r>
              <a:rPr lang="en-GB" sz="1400" dirty="0" err="1"/>
              <a:t>Bydd</a:t>
            </a:r>
            <a:r>
              <a:rPr lang="en-GB" sz="1400" dirty="0"/>
              <a:t> </a:t>
            </a:r>
            <a:r>
              <a:rPr lang="en-GB" sz="1400" dirty="0" err="1"/>
              <a:t>angen</a:t>
            </a:r>
            <a:r>
              <a:rPr lang="en-GB" sz="1400" dirty="0"/>
              <a:t> </a:t>
            </a:r>
            <a:r>
              <a:rPr lang="en-GB" sz="1400" dirty="0" err="1"/>
              <a:t>tystiolaeth</a:t>
            </a:r>
            <a:r>
              <a:rPr lang="en-GB" sz="1400" dirty="0"/>
              <a:t> o </a:t>
            </a:r>
            <a:r>
              <a:rPr lang="en-GB" sz="1400" dirty="0" err="1"/>
              <a:t>gostau</a:t>
            </a:r>
            <a:r>
              <a:rPr lang="en-GB" sz="1400" dirty="0"/>
              <a:t> </a:t>
            </a:r>
            <a:r>
              <a:rPr lang="en-GB" sz="1400" dirty="0" err="1"/>
              <a:t>cymwys</a:t>
            </a:r>
            <a:r>
              <a:rPr lang="en-GB" sz="1400" dirty="0"/>
              <a:t> </a:t>
            </a:r>
            <a:r>
              <a:rPr lang="en-GB" sz="1400" dirty="0" err="1"/>
              <a:t>mewn</a:t>
            </a:r>
            <a:r>
              <a:rPr lang="en-GB" sz="1400" dirty="0"/>
              <a:t> </a:t>
            </a:r>
            <a:r>
              <a:rPr lang="en-GB" sz="1400" dirty="0" err="1"/>
              <a:t>hawliadau</a:t>
            </a:r>
            <a:r>
              <a:rPr lang="en-GB" sz="1400" dirty="0"/>
              <a:t> </a:t>
            </a:r>
            <a:r>
              <a:rPr lang="en-GB" sz="1400" dirty="0" err="1"/>
              <a:t>yn</a:t>
            </a:r>
            <a:r>
              <a:rPr lang="en-GB" sz="1400" dirty="0"/>
              <a:t> y </a:t>
            </a:r>
            <a:r>
              <a:rPr lang="en-GB" sz="1400" dirty="0" err="1"/>
              <a:t>dyfodol</a:t>
            </a:r>
            <a:endParaRPr lang="en-GB" sz="1400" dirty="0"/>
          </a:p>
          <a:p>
            <a:pPr marL="350837" indent="-342900" algn="l">
              <a:buFont typeface="Arial" panose="020B0604020202020204" pitchFamily="34" charset="0"/>
              <a:buChar char="•"/>
            </a:pPr>
            <a:endParaRPr lang="en-GB" sz="1600" dirty="0">
              <a:solidFill>
                <a:schemeClr val="tx1"/>
              </a:solidFill>
            </a:endParaRPr>
          </a:p>
        </p:txBody>
      </p:sp>
    </p:spTree>
    <p:extLst>
      <p:ext uri="{BB962C8B-B14F-4D97-AF65-F5344CB8AC3E}">
        <p14:creationId xmlns:p14="http://schemas.microsoft.com/office/powerpoint/2010/main" val="2588521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clare.southard\AppData\Local\Microsoft\Windows\Temporary Internet FilesContent.Word\Area Satatements map.jpg"/>
          <p:cNvPicPr/>
          <p:nvPr/>
        </p:nvPicPr>
        <p:blipFill>
          <a:blip r:embed="rId2" cstate="print">
            <a:extLst>
              <a:ext uri="{28A0092B-C50C-407E-A947-70E740481C1C}">
                <a14:useLocalDpi xmlns:a14="http://schemas.microsoft.com/office/drawing/2010/main" val="0"/>
              </a:ext>
            </a:extLst>
          </a:blip>
          <a:stretch>
            <a:fillRect/>
          </a:stretch>
        </p:blipFill>
        <p:spPr bwMode="auto">
          <a:xfrm>
            <a:off x="2267744" y="620688"/>
            <a:ext cx="4486275" cy="6142355"/>
          </a:xfrm>
          <a:prstGeom prst="rect">
            <a:avLst/>
          </a:prstGeom>
          <a:noFill/>
          <a:ln>
            <a:noFill/>
          </a:ln>
        </p:spPr>
      </p:pic>
    </p:spTree>
    <p:extLst>
      <p:ext uri="{BB962C8B-B14F-4D97-AF65-F5344CB8AC3E}">
        <p14:creationId xmlns:p14="http://schemas.microsoft.com/office/powerpoint/2010/main" val="1908517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Partner or Supplier? </a:t>
            </a:r>
          </a:p>
        </p:txBody>
      </p:sp>
      <p:sp>
        <p:nvSpPr>
          <p:cNvPr id="3" name="Content Placeholder 2"/>
          <p:cNvSpPr>
            <a:spLocks noGrp="1"/>
          </p:cNvSpPr>
          <p:nvPr>
            <p:ph idx="1"/>
          </p:nvPr>
        </p:nvSpPr>
        <p:spPr/>
        <p:txBody>
          <a:bodyPr/>
          <a:lstStyle/>
          <a:p>
            <a:r>
              <a:rPr lang="en-GB" sz="1400" dirty="0"/>
              <a:t> </a:t>
            </a:r>
            <a:r>
              <a:rPr lang="en-GB" sz="1400" dirty="0">
                <a:solidFill>
                  <a:schemeClr val="tx1"/>
                </a:solidFill>
              </a:rPr>
              <a:t>We all have to comply with procurement rules, you must be able to demonstrate open competition and transparency for staff, services or goods.</a:t>
            </a:r>
          </a:p>
          <a:p>
            <a:pPr marL="342900" indent="-342900">
              <a:buFont typeface="Arial" panose="020B0604020202020204" pitchFamily="34" charset="0"/>
              <a:buChar char="•"/>
            </a:pPr>
            <a:r>
              <a:rPr lang="en-GB" sz="1400" dirty="0">
                <a:solidFill>
                  <a:schemeClr val="tx1"/>
                </a:solidFill>
              </a:rPr>
              <a:t>To be a partner within the project you must contribute towards the cost of the project, any contribution would be calculated at cost. You must follow procurement rules to obtain goods or services of staff</a:t>
            </a:r>
          </a:p>
          <a:p>
            <a:pPr marL="342900" indent="-342900">
              <a:buFont typeface="Arial" panose="020B0604020202020204" pitchFamily="34" charset="0"/>
              <a:buChar char="•"/>
            </a:pPr>
            <a:endParaRPr lang="en-GB" sz="1400" dirty="0">
              <a:solidFill>
                <a:schemeClr val="tx1"/>
              </a:solidFill>
            </a:endParaRPr>
          </a:p>
          <a:p>
            <a:pPr marL="342900" indent="-342900">
              <a:buFont typeface="Arial" panose="020B0604020202020204" pitchFamily="34" charset="0"/>
              <a:buChar char="•"/>
            </a:pPr>
            <a:r>
              <a:rPr lang="en-GB" sz="1400" dirty="0">
                <a:solidFill>
                  <a:schemeClr val="tx1"/>
                </a:solidFill>
              </a:rPr>
              <a:t>A supplier is paid for their time or goods ( buying a service) and must be selected using open competition. Staff must be selected under equal opportunities. </a:t>
            </a:r>
          </a:p>
          <a:p>
            <a:pPr marL="342900" indent="-342900">
              <a:buFont typeface="Arial" panose="020B0604020202020204" pitchFamily="34" charset="0"/>
              <a:buChar char="•"/>
            </a:pPr>
            <a:endParaRPr lang="en-GB" sz="1400" dirty="0">
              <a:solidFill>
                <a:schemeClr val="tx1"/>
              </a:solidFill>
            </a:endParaRPr>
          </a:p>
          <a:p>
            <a:r>
              <a:rPr lang="en-GB" sz="2000" dirty="0"/>
              <a:t>Partner </a:t>
            </a:r>
            <a:r>
              <a:rPr lang="en-GB" sz="2000" dirty="0" err="1"/>
              <a:t>neu</a:t>
            </a:r>
            <a:r>
              <a:rPr lang="en-GB" sz="2000" dirty="0"/>
              <a:t> </a:t>
            </a:r>
            <a:r>
              <a:rPr lang="en-GB" sz="2000" dirty="0" err="1"/>
              <a:t>gyflenwr</a:t>
            </a:r>
            <a:endParaRPr lang="en-GB" sz="2000" dirty="0"/>
          </a:p>
          <a:p>
            <a:r>
              <a:rPr lang="cy-GB" sz="1400" b="0" dirty="0"/>
              <a:t>Mae’n rhaid i ni gyd gydymffurfio â rheolau caffael, mae'n rhaid i chi allu dangos cystadleuaeth agored a thryloywder ar gyfer gwasanaethau staff eu nwyddau.</a:t>
            </a:r>
          </a:p>
          <a:p>
            <a:endParaRPr lang="cy-GB" sz="1400" b="0" dirty="0"/>
          </a:p>
          <a:p>
            <a:pPr marL="342900" indent="-342900">
              <a:buFont typeface="Arial" panose="020B0604020202020204" pitchFamily="34" charset="0"/>
              <a:buChar char="•"/>
            </a:pPr>
            <a:r>
              <a:rPr lang="cy-GB" sz="1400" b="0" dirty="0"/>
              <a:t>I fod yn bartner of fewn y prosiect mae'n rhaid i chi gyfrannu tuag at gost y prosiect, byddai unrhyw gyfraniad yn cael ei gyfrifo am bris ‘cost’.  Rhaid i chi ddilyn rheolau caffael i gael nwyddau neu wasanaethau staff.</a:t>
            </a:r>
          </a:p>
          <a:p>
            <a:pPr marL="342900" indent="-342900">
              <a:buFont typeface="Arial" panose="020B0604020202020204" pitchFamily="34" charset="0"/>
              <a:buChar char="•"/>
            </a:pPr>
            <a:r>
              <a:rPr lang="cy-GB" sz="1400" b="0" dirty="0"/>
              <a:t>Mae cyflenwr yn cael ei dalu am eu hamser neu nwyddau (prynu gwasanaeth) a </a:t>
            </a:r>
            <a:r>
              <a:rPr lang="cy-GB" sz="1400" b="0" dirty="0">
                <a:solidFill>
                  <a:srgbClr val="FF0000"/>
                </a:solidFill>
              </a:rPr>
              <a:t>rhaid</a:t>
            </a:r>
            <a:r>
              <a:rPr lang="cy-GB" sz="1400" b="0" dirty="0"/>
              <a:t> ei ddewis gan ddefnyddio cystadleuaeh agored, rhaid dewis staff o dan gyfle cyfartal.</a:t>
            </a:r>
            <a:endParaRPr lang="en-GB" sz="1400" dirty="0"/>
          </a:p>
          <a:p>
            <a:pPr marL="342900" indent="-342900">
              <a:buFont typeface="Arial" panose="020B0604020202020204" pitchFamily="34" charset="0"/>
              <a:buChar char="•"/>
            </a:pPr>
            <a:endParaRPr lang="en-GB" sz="1400"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335779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476249"/>
            <a:ext cx="6581775" cy="936527"/>
          </a:xfrm>
        </p:spPr>
        <p:txBody>
          <a:bodyPr/>
          <a:lstStyle/>
          <a:p>
            <a:r>
              <a:rPr lang="en-GB" sz="2000" dirty="0"/>
              <a:t>Ineligible costs</a:t>
            </a:r>
            <a:br>
              <a:rPr lang="en-GB" sz="2000" dirty="0"/>
            </a:br>
            <a:r>
              <a:rPr lang="en-GB" sz="2000" dirty="0"/>
              <a:t>(please see a full list in the EOI guidance)</a:t>
            </a:r>
          </a:p>
        </p:txBody>
      </p:sp>
      <p:sp>
        <p:nvSpPr>
          <p:cNvPr id="5" name="Content Placeholder 2"/>
          <p:cNvSpPr>
            <a:spLocks noGrp="1"/>
          </p:cNvSpPr>
          <p:nvPr>
            <p:ph idx="1"/>
          </p:nvPr>
        </p:nvSpPr>
        <p:spPr>
          <a:xfrm>
            <a:off x="179512" y="1433064"/>
            <a:ext cx="8496300" cy="5020271"/>
          </a:xfrm>
        </p:spPr>
        <p:txBody>
          <a:bodyPr/>
          <a:lstStyle/>
          <a:p>
            <a:pPr marL="285750" indent="-285750">
              <a:buFont typeface="Arial" panose="020B0604020202020204" pitchFamily="34" charset="0"/>
              <a:buChar char="•"/>
            </a:pPr>
            <a:r>
              <a:rPr lang="en-GB" sz="1100" dirty="0">
                <a:solidFill>
                  <a:schemeClr val="tx1"/>
                </a:solidFill>
              </a:rPr>
              <a:t>Costs which have taken place before the agreed project start date</a:t>
            </a:r>
          </a:p>
          <a:p>
            <a:pPr marL="285750" lvl="0" indent="-285750">
              <a:buFont typeface="Arial" panose="020B0604020202020204" pitchFamily="34" charset="0"/>
              <a:buChar char="•"/>
            </a:pPr>
            <a:r>
              <a:rPr lang="en-GB" sz="1100" dirty="0">
                <a:solidFill>
                  <a:schemeClr val="tx1"/>
                </a:solidFill>
              </a:rPr>
              <a:t>The funding of core activities of an organisation</a:t>
            </a:r>
          </a:p>
          <a:p>
            <a:pPr marL="285750" lvl="0" indent="-285750">
              <a:buFont typeface="Arial" panose="020B0604020202020204" pitchFamily="34" charset="0"/>
              <a:buChar char="•"/>
            </a:pPr>
            <a:r>
              <a:rPr lang="en-GB" sz="1100" dirty="0">
                <a:solidFill>
                  <a:schemeClr val="tx1"/>
                </a:solidFill>
              </a:rPr>
              <a:t>On-going management or maintenance works.</a:t>
            </a:r>
          </a:p>
          <a:p>
            <a:pPr marL="285750" lvl="0" indent="-285750">
              <a:buFont typeface="Arial" panose="020B0604020202020204" pitchFamily="34" charset="0"/>
              <a:buChar char="•"/>
            </a:pPr>
            <a:r>
              <a:rPr lang="en-GB" sz="1100" dirty="0">
                <a:solidFill>
                  <a:schemeClr val="tx1"/>
                </a:solidFill>
              </a:rPr>
              <a:t>Work outside Wales</a:t>
            </a:r>
          </a:p>
          <a:p>
            <a:pPr marL="285750" lvl="0" indent="-285750">
              <a:buFont typeface="Arial" panose="020B0604020202020204" pitchFamily="34" charset="0"/>
              <a:buChar char="•"/>
            </a:pPr>
            <a:r>
              <a:rPr lang="en-GB" sz="1100" dirty="0">
                <a:solidFill>
                  <a:schemeClr val="tx1"/>
                </a:solidFill>
              </a:rPr>
              <a:t>Funding commercial or profit making organisations </a:t>
            </a:r>
          </a:p>
          <a:p>
            <a:pPr marL="285750" lvl="0" indent="-285750">
              <a:buFont typeface="Arial" panose="020B0604020202020204" pitchFamily="34" charset="0"/>
              <a:buChar char="•"/>
            </a:pPr>
            <a:r>
              <a:rPr lang="en-GB" sz="1100" dirty="0">
                <a:solidFill>
                  <a:schemeClr val="tx1"/>
                </a:solidFill>
              </a:rPr>
              <a:t>Maintenance costs on Public Rights of Way </a:t>
            </a:r>
          </a:p>
          <a:p>
            <a:pPr marL="285750" lvl="0" indent="-285750">
              <a:buFont typeface="Arial" panose="020B0604020202020204" pitchFamily="34" charset="0"/>
              <a:buChar char="•"/>
            </a:pPr>
            <a:r>
              <a:rPr lang="en-GB" sz="1100" dirty="0">
                <a:solidFill>
                  <a:schemeClr val="tx1"/>
                </a:solidFill>
              </a:rPr>
              <a:t>Where funding for a project from exchequer monies exceeds 50% or State Aid.</a:t>
            </a:r>
          </a:p>
          <a:p>
            <a:pPr marL="285750" lvl="0" indent="-285750">
              <a:buFont typeface="Arial" panose="020B0604020202020204" pitchFamily="34" charset="0"/>
              <a:buChar char="•"/>
            </a:pPr>
            <a:r>
              <a:rPr lang="en-GB" sz="1100" dirty="0">
                <a:solidFill>
                  <a:schemeClr val="tx1"/>
                </a:solidFill>
              </a:rPr>
              <a:t>Schemes where work has been completed or is underway. </a:t>
            </a:r>
          </a:p>
          <a:p>
            <a:pPr marL="285750" lvl="0" indent="-285750">
              <a:buFont typeface="Arial" panose="020B0604020202020204" pitchFamily="34" charset="0"/>
              <a:buChar char="•"/>
            </a:pPr>
            <a:r>
              <a:rPr lang="en-GB" sz="1100" dirty="0">
                <a:solidFill>
                  <a:schemeClr val="tx1"/>
                </a:solidFill>
              </a:rPr>
              <a:t>Survey and data gathering in isolation. </a:t>
            </a:r>
          </a:p>
          <a:p>
            <a:pPr marL="285750" lvl="0" indent="-285750">
              <a:buFont typeface="Arial" panose="020B0604020202020204" pitchFamily="34" charset="0"/>
              <a:buChar char="•"/>
            </a:pPr>
            <a:r>
              <a:rPr lang="en-GB" sz="1100" dirty="0">
                <a:solidFill>
                  <a:schemeClr val="tx1"/>
                </a:solidFill>
              </a:rPr>
              <a:t>Development of websites</a:t>
            </a:r>
          </a:p>
          <a:p>
            <a:pPr marL="285750" lvl="0" indent="-285750">
              <a:buFont typeface="Arial" panose="020B0604020202020204" pitchFamily="34" charset="0"/>
              <a:buChar char="•"/>
            </a:pPr>
            <a:r>
              <a:rPr lang="en-GB" sz="1100" dirty="0">
                <a:solidFill>
                  <a:schemeClr val="tx1"/>
                </a:solidFill>
              </a:rPr>
              <a:t>Consultancy</a:t>
            </a:r>
          </a:p>
          <a:p>
            <a:pPr marL="285750" lvl="0" indent="-285750">
              <a:buFont typeface="Arial" panose="020B0604020202020204" pitchFamily="34" charset="0"/>
              <a:buChar char="•"/>
            </a:pPr>
            <a:r>
              <a:rPr lang="en-GB" sz="1100" dirty="0">
                <a:solidFill>
                  <a:schemeClr val="tx1"/>
                </a:solidFill>
              </a:rPr>
              <a:t>Work within NRW’s statutory remit</a:t>
            </a:r>
          </a:p>
          <a:p>
            <a:pPr lvl="0"/>
            <a:r>
              <a:rPr lang="en-GB" sz="1100" dirty="0" err="1"/>
              <a:t>Costau</a:t>
            </a:r>
            <a:r>
              <a:rPr lang="en-GB" sz="1100" dirty="0"/>
              <a:t> </a:t>
            </a:r>
            <a:r>
              <a:rPr lang="en-GB" sz="1100" dirty="0" err="1"/>
              <a:t>anghymwys</a:t>
            </a:r>
            <a:r>
              <a:rPr lang="en-GB" sz="1100" dirty="0"/>
              <a:t>(</a:t>
            </a:r>
            <a:r>
              <a:rPr lang="en-GB" sz="1100" dirty="0" err="1"/>
              <a:t>gweler</a:t>
            </a:r>
            <a:r>
              <a:rPr lang="en-GB" sz="1100" dirty="0"/>
              <a:t> </a:t>
            </a:r>
            <a:r>
              <a:rPr lang="en-GB" sz="1100" dirty="0" err="1"/>
              <a:t>rhestr</a:t>
            </a:r>
            <a:r>
              <a:rPr lang="en-GB" sz="1100" dirty="0"/>
              <a:t> </a:t>
            </a:r>
            <a:r>
              <a:rPr lang="en-GB" sz="1100" dirty="0" err="1"/>
              <a:t>llaw</a:t>
            </a:r>
            <a:r>
              <a:rPr lang="en-GB" sz="1100" dirty="0"/>
              <a:t> </a:t>
            </a:r>
            <a:r>
              <a:rPr lang="en-GB" sz="1100" dirty="0" err="1"/>
              <a:t>yn</a:t>
            </a:r>
            <a:r>
              <a:rPr lang="en-GB" sz="1100" dirty="0"/>
              <a:t> y </a:t>
            </a:r>
            <a:r>
              <a:rPr lang="en-GB" sz="1100" dirty="0" err="1"/>
              <a:t>canllawiau</a:t>
            </a:r>
            <a:r>
              <a:rPr lang="en-GB" sz="1100" dirty="0"/>
              <a:t> </a:t>
            </a:r>
            <a:r>
              <a:rPr lang="en-GB" sz="1100" dirty="0" err="1"/>
              <a:t>MoDd</a:t>
            </a:r>
            <a:r>
              <a:rPr lang="en-GB" sz="1100" dirty="0"/>
              <a:t>) </a:t>
            </a:r>
          </a:p>
          <a:p>
            <a:pPr marL="342900" indent="-342900">
              <a:buFont typeface="Arial" panose="020B0604020202020204" pitchFamily="34" charset="0"/>
              <a:buChar char="•"/>
            </a:pPr>
            <a:r>
              <a:rPr lang="en-GB" sz="1100" dirty="0" err="1"/>
              <a:t>Costau</a:t>
            </a:r>
            <a:r>
              <a:rPr lang="en-GB" sz="1100" dirty="0"/>
              <a:t> </a:t>
            </a:r>
            <a:r>
              <a:rPr lang="en-GB" sz="1100" dirty="0" err="1"/>
              <a:t>sydd</a:t>
            </a:r>
            <a:r>
              <a:rPr lang="en-GB" sz="1100" dirty="0"/>
              <a:t> </a:t>
            </a:r>
            <a:r>
              <a:rPr lang="en-GB" sz="1100" dirty="0" err="1"/>
              <a:t>wedi</a:t>
            </a:r>
            <a:r>
              <a:rPr lang="en-GB" sz="1100" dirty="0"/>
              <a:t> </a:t>
            </a:r>
            <a:r>
              <a:rPr lang="en-GB" sz="1100" dirty="0" err="1"/>
              <a:t>digwydd</a:t>
            </a:r>
            <a:r>
              <a:rPr lang="en-GB" sz="1100" dirty="0"/>
              <a:t> </a:t>
            </a:r>
            <a:r>
              <a:rPr lang="en-GB" sz="1100" dirty="0" err="1"/>
              <a:t>cyn</a:t>
            </a:r>
            <a:r>
              <a:rPr lang="en-GB" sz="1100" dirty="0"/>
              <a:t> </a:t>
            </a:r>
            <a:r>
              <a:rPr lang="en-GB" sz="1100" dirty="0" err="1"/>
              <a:t>dyddiad</a:t>
            </a:r>
            <a:r>
              <a:rPr lang="en-GB" sz="1100" dirty="0"/>
              <a:t> </a:t>
            </a:r>
            <a:r>
              <a:rPr lang="en-GB" sz="1100" dirty="0" err="1"/>
              <a:t>cychwyn</a:t>
            </a:r>
            <a:r>
              <a:rPr lang="en-GB" sz="1100" dirty="0"/>
              <a:t> y  </a:t>
            </a:r>
            <a:r>
              <a:rPr lang="en-GB" sz="1100" dirty="0" err="1"/>
              <a:t>prosiect</a:t>
            </a:r>
            <a:r>
              <a:rPr lang="en-GB" sz="1100" dirty="0"/>
              <a:t> y </a:t>
            </a:r>
            <a:r>
              <a:rPr lang="en-GB" sz="1100" dirty="0" err="1"/>
              <a:t>cytunwyd</a:t>
            </a:r>
            <a:r>
              <a:rPr lang="en-GB" sz="1100" dirty="0"/>
              <a:t> </a:t>
            </a:r>
            <a:r>
              <a:rPr lang="en-GB" sz="1100" dirty="0" err="1"/>
              <a:t>arno</a:t>
            </a:r>
            <a:r>
              <a:rPr lang="en-GB" sz="1100" dirty="0"/>
              <a:t> </a:t>
            </a:r>
          </a:p>
          <a:p>
            <a:pPr marL="342900" indent="-342900">
              <a:buFont typeface="Arial" panose="020B0604020202020204" pitchFamily="34" charset="0"/>
              <a:buChar char="•"/>
            </a:pPr>
            <a:r>
              <a:rPr lang="en-GB" sz="1100" dirty="0" err="1"/>
              <a:t>Ariannu</a:t>
            </a:r>
            <a:r>
              <a:rPr lang="en-GB" sz="1100" dirty="0"/>
              <a:t> </a:t>
            </a:r>
            <a:r>
              <a:rPr lang="en-GB" sz="1100" dirty="0" err="1"/>
              <a:t>gweithgareddau</a:t>
            </a:r>
            <a:r>
              <a:rPr lang="en-GB" sz="1100" dirty="0"/>
              <a:t> </a:t>
            </a:r>
            <a:r>
              <a:rPr lang="en-GB" sz="1100" dirty="0" err="1"/>
              <a:t>craidd</a:t>
            </a:r>
            <a:r>
              <a:rPr lang="en-GB" sz="1100" dirty="0"/>
              <a:t> y </a:t>
            </a:r>
            <a:r>
              <a:rPr lang="en-GB" sz="1100" dirty="0" err="1"/>
              <a:t>sefydliad</a:t>
            </a:r>
            <a:r>
              <a:rPr lang="en-GB" sz="1100" dirty="0"/>
              <a:t>.</a:t>
            </a:r>
          </a:p>
          <a:p>
            <a:pPr marL="342900" indent="-342900">
              <a:buFont typeface="Arial" panose="020B0604020202020204" pitchFamily="34" charset="0"/>
              <a:buChar char="•"/>
            </a:pPr>
            <a:r>
              <a:rPr lang="en-GB" sz="1100" dirty="0" err="1"/>
              <a:t>Unrhyw</a:t>
            </a:r>
            <a:r>
              <a:rPr lang="en-GB" sz="1100" dirty="0"/>
              <a:t> </a:t>
            </a:r>
            <a:r>
              <a:rPr lang="en-GB" sz="1100" dirty="0" err="1"/>
              <a:t>waith</a:t>
            </a:r>
            <a:r>
              <a:rPr lang="en-GB" sz="1100" dirty="0"/>
              <a:t> </a:t>
            </a:r>
            <a:r>
              <a:rPr lang="en-GB" sz="1100" dirty="0" err="1"/>
              <a:t>cynnal</a:t>
            </a:r>
            <a:r>
              <a:rPr lang="en-GB" sz="1100" dirty="0"/>
              <a:t> a </a:t>
            </a:r>
            <a:r>
              <a:rPr lang="en-GB" sz="1100" dirty="0" err="1"/>
              <a:t>chadw</a:t>
            </a:r>
            <a:r>
              <a:rPr lang="en-GB" sz="1100" dirty="0"/>
              <a:t> </a:t>
            </a:r>
            <a:r>
              <a:rPr lang="en-GB" sz="1100" dirty="0" err="1"/>
              <a:t>sydd</a:t>
            </a:r>
            <a:r>
              <a:rPr lang="en-GB" sz="1100" dirty="0"/>
              <a:t> </a:t>
            </a:r>
            <a:r>
              <a:rPr lang="en-GB" sz="1100" dirty="0" err="1"/>
              <a:t>yn</a:t>
            </a:r>
            <a:r>
              <a:rPr lang="en-GB" sz="1100" dirty="0"/>
              <a:t> </a:t>
            </a:r>
            <a:r>
              <a:rPr lang="en-GB" sz="1100" dirty="0" err="1"/>
              <a:t>cael</a:t>
            </a:r>
            <a:r>
              <a:rPr lang="en-GB" sz="1100" dirty="0"/>
              <a:t> </a:t>
            </a:r>
            <a:r>
              <a:rPr lang="en-GB" sz="1100" dirty="0" err="1"/>
              <a:t>ei</a:t>
            </a:r>
            <a:r>
              <a:rPr lang="en-GB" sz="1100" dirty="0"/>
              <a:t> </a:t>
            </a:r>
            <a:r>
              <a:rPr lang="en-GB" sz="1100" dirty="0" err="1"/>
              <a:t>wneud</a:t>
            </a:r>
            <a:r>
              <a:rPr lang="en-GB" sz="1100" dirty="0"/>
              <a:t> </a:t>
            </a:r>
            <a:r>
              <a:rPr lang="en-GB" sz="1100" dirty="0" err="1"/>
              <a:t>eisioes</a:t>
            </a:r>
            <a:endParaRPr lang="en-GB" sz="1100" dirty="0"/>
          </a:p>
          <a:p>
            <a:pPr marL="342900" indent="-342900">
              <a:buFont typeface="Arial" panose="020B0604020202020204" pitchFamily="34" charset="0"/>
              <a:buChar char="•"/>
            </a:pPr>
            <a:r>
              <a:rPr lang="en-GB" sz="1100" dirty="0" err="1"/>
              <a:t>Gwaith</a:t>
            </a:r>
            <a:r>
              <a:rPr lang="en-GB" sz="1100" dirty="0"/>
              <a:t> y </a:t>
            </a:r>
            <a:r>
              <a:rPr lang="en-GB" sz="1100" dirty="0" err="1"/>
              <a:t>tu</a:t>
            </a:r>
            <a:r>
              <a:rPr lang="en-GB" sz="1100" dirty="0"/>
              <a:t> </a:t>
            </a:r>
            <a:r>
              <a:rPr lang="en-GB" sz="1100" dirty="0" err="1"/>
              <a:t>allan</a:t>
            </a:r>
            <a:r>
              <a:rPr lang="en-GB" sz="1100" dirty="0"/>
              <a:t> </a:t>
            </a:r>
            <a:r>
              <a:rPr lang="en-GB" sz="1100" dirty="0" err="1"/>
              <a:t>i</a:t>
            </a:r>
            <a:r>
              <a:rPr lang="en-GB" sz="1100" dirty="0"/>
              <a:t> </a:t>
            </a:r>
            <a:r>
              <a:rPr lang="en-GB" sz="1100" dirty="0" err="1"/>
              <a:t>Gymru</a:t>
            </a:r>
            <a:endParaRPr lang="en-GB" sz="1100" dirty="0"/>
          </a:p>
          <a:p>
            <a:pPr marL="342900" indent="-342900">
              <a:buFont typeface="Arial" panose="020B0604020202020204" pitchFamily="34" charset="0"/>
              <a:buChar char="•"/>
            </a:pPr>
            <a:r>
              <a:rPr lang="en-GB" sz="1100" dirty="0" err="1"/>
              <a:t>Ariannu</a:t>
            </a:r>
            <a:r>
              <a:rPr lang="en-GB" sz="1100" dirty="0"/>
              <a:t> </a:t>
            </a:r>
            <a:r>
              <a:rPr lang="en-GB" sz="1100" dirty="0" err="1"/>
              <a:t>sefydliadau</a:t>
            </a:r>
            <a:r>
              <a:rPr lang="en-GB" sz="1100" dirty="0"/>
              <a:t> </a:t>
            </a:r>
            <a:r>
              <a:rPr lang="en-GB" sz="1100" dirty="0" err="1"/>
              <a:t>mashnachol</a:t>
            </a:r>
            <a:r>
              <a:rPr lang="en-GB" sz="1100" dirty="0"/>
              <a:t> </a:t>
            </a:r>
            <a:r>
              <a:rPr lang="en-GB" sz="1100" dirty="0" err="1"/>
              <a:t>neu</a:t>
            </a:r>
            <a:r>
              <a:rPr lang="en-GB" sz="1100" dirty="0"/>
              <a:t> </a:t>
            </a:r>
            <a:r>
              <a:rPr lang="en-GB" sz="1100" dirty="0" err="1"/>
              <a:t>elw</a:t>
            </a:r>
            <a:r>
              <a:rPr lang="en-GB" sz="1100" dirty="0"/>
              <a:t> </a:t>
            </a:r>
            <a:r>
              <a:rPr lang="en-GB" sz="1100" dirty="0" err="1"/>
              <a:t>masnachol</a:t>
            </a:r>
            <a:endParaRPr lang="en-GB" sz="1100" dirty="0"/>
          </a:p>
          <a:p>
            <a:pPr marL="342900" indent="-342900">
              <a:buFont typeface="Arial" panose="020B0604020202020204" pitchFamily="34" charset="0"/>
              <a:buChar char="•"/>
            </a:pPr>
            <a:r>
              <a:rPr lang="en-GB" sz="1100" dirty="0" err="1"/>
              <a:t>Costau</a:t>
            </a:r>
            <a:r>
              <a:rPr lang="en-GB" sz="1100" dirty="0"/>
              <a:t> </a:t>
            </a:r>
            <a:r>
              <a:rPr lang="en-GB" sz="1100" dirty="0" err="1"/>
              <a:t>cynnal</a:t>
            </a:r>
            <a:r>
              <a:rPr lang="en-GB" sz="1100" dirty="0"/>
              <a:t> a </a:t>
            </a:r>
            <a:r>
              <a:rPr lang="en-GB" sz="1100" dirty="0" err="1"/>
              <a:t>chadw</a:t>
            </a:r>
            <a:r>
              <a:rPr lang="en-GB" sz="1100" dirty="0"/>
              <a:t> </a:t>
            </a:r>
            <a:r>
              <a:rPr lang="en-GB" sz="1100" dirty="0" err="1"/>
              <a:t>ar</a:t>
            </a:r>
            <a:r>
              <a:rPr lang="en-GB" sz="1100" dirty="0"/>
              <a:t> </a:t>
            </a:r>
            <a:r>
              <a:rPr lang="en-GB" sz="1100" dirty="0" err="1"/>
              <a:t>Hawliau</a:t>
            </a:r>
            <a:r>
              <a:rPr lang="en-GB" sz="1100" dirty="0"/>
              <a:t> </a:t>
            </a:r>
            <a:r>
              <a:rPr lang="en-GB" sz="1100" dirty="0" err="1"/>
              <a:t>Tramwy</a:t>
            </a:r>
            <a:r>
              <a:rPr lang="en-GB" sz="1100" dirty="0"/>
              <a:t> </a:t>
            </a:r>
            <a:r>
              <a:rPr lang="en-GB" sz="1100" dirty="0" err="1"/>
              <a:t>Cyhoeddus</a:t>
            </a:r>
            <a:endParaRPr lang="en-GB" sz="1100" dirty="0"/>
          </a:p>
          <a:p>
            <a:pPr marL="342900" indent="-342900">
              <a:buFont typeface="Arial" panose="020B0604020202020204" pitchFamily="34" charset="0"/>
              <a:buChar char="•"/>
            </a:pPr>
            <a:r>
              <a:rPr lang="en-GB" sz="1100" dirty="0" err="1"/>
              <a:t>Lle</a:t>
            </a:r>
            <a:r>
              <a:rPr lang="en-GB" sz="1100" dirty="0"/>
              <a:t> </a:t>
            </a:r>
            <a:r>
              <a:rPr lang="en-GB" sz="1100" dirty="0" err="1"/>
              <a:t>mae</a:t>
            </a:r>
            <a:r>
              <a:rPr lang="en-GB" sz="1100" dirty="0"/>
              <a:t> </a:t>
            </a:r>
            <a:r>
              <a:rPr lang="en-GB" sz="1100" dirty="0" err="1"/>
              <a:t>ariannu</a:t>
            </a:r>
            <a:r>
              <a:rPr lang="en-GB" sz="1100" dirty="0"/>
              <a:t> </a:t>
            </a:r>
            <a:r>
              <a:rPr lang="en-GB" sz="1100" dirty="0" err="1"/>
              <a:t>prosiect</a:t>
            </a:r>
            <a:r>
              <a:rPr lang="en-GB" sz="1100" dirty="0"/>
              <a:t> o </a:t>
            </a:r>
            <a:r>
              <a:rPr lang="en-GB" sz="1100" dirty="0" err="1"/>
              <a:t>arian</a:t>
            </a:r>
            <a:r>
              <a:rPr lang="en-GB" sz="1100" dirty="0"/>
              <a:t> Y </a:t>
            </a:r>
            <a:r>
              <a:rPr lang="en-GB" sz="1100" dirty="0" err="1"/>
              <a:t>Trysorlys</a:t>
            </a:r>
            <a:r>
              <a:rPr lang="en-GB" sz="1100" dirty="0"/>
              <a:t> </a:t>
            </a:r>
            <a:r>
              <a:rPr lang="en-GB" sz="1100" dirty="0" err="1"/>
              <a:t>yn</a:t>
            </a:r>
            <a:r>
              <a:rPr lang="en-GB" sz="1100" dirty="0"/>
              <a:t> </a:t>
            </a:r>
            <a:r>
              <a:rPr lang="en-GB" sz="1100" dirty="0" err="1"/>
              <a:t>fwy</a:t>
            </a:r>
            <a:r>
              <a:rPr lang="en-GB" sz="1100" dirty="0"/>
              <a:t> </a:t>
            </a:r>
            <a:r>
              <a:rPr lang="en-GB" sz="1100" dirty="0" err="1"/>
              <a:t>na</a:t>
            </a:r>
            <a:r>
              <a:rPr lang="en-GB" sz="1100" dirty="0"/>
              <a:t> 50% </a:t>
            </a:r>
            <a:r>
              <a:rPr lang="en-GB" sz="1100" dirty="0" err="1"/>
              <a:t>neu</a:t>
            </a:r>
            <a:r>
              <a:rPr lang="en-GB" sz="1100" dirty="0"/>
              <a:t> </a:t>
            </a:r>
            <a:r>
              <a:rPr lang="en-GB" sz="1100" dirty="0" err="1"/>
              <a:t>Gymorth</a:t>
            </a:r>
            <a:r>
              <a:rPr lang="en-GB" sz="1100" dirty="0"/>
              <a:t> </a:t>
            </a:r>
            <a:r>
              <a:rPr lang="en-GB" sz="1100" dirty="0" err="1"/>
              <a:t>Gwladwriaethol</a:t>
            </a:r>
            <a:endParaRPr lang="en-GB" sz="1100" dirty="0"/>
          </a:p>
          <a:p>
            <a:pPr marL="342900" indent="-342900">
              <a:buFont typeface="Arial" panose="020B0604020202020204" pitchFamily="34" charset="0"/>
              <a:buChar char="•"/>
            </a:pPr>
            <a:r>
              <a:rPr lang="en-GB" sz="1100" dirty="0" err="1"/>
              <a:t>Cynlluniau</a:t>
            </a:r>
            <a:r>
              <a:rPr lang="en-GB" sz="1100" dirty="0"/>
              <a:t> </a:t>
            </a:r>
            <a:r>
              <a:rPr lang="en-GB" sz="1100" dirty="0" err="1"/>
              <a:t>lle</a:t>
            </a:r>
            <a:r>
              <a:rPr lang="en-GB" sz="1100" dirty="0"/>
              <a:t> </a:t>
            </a:r>
            <a:r>
              <a:rPr lang="en-GB" sz="1100" dirty="0" err="1"/>
              <a:t>mae</a:t>
            </a:r>
            <a:r>
              <a:rPr lang="en-GB" sz="1100" dirty="0"/>
              <a:t> </a:t>
            </a:r>
            <a:r>
              <a:rPr lang="en-GB" sz="1100" dirty="0" err="1"/>
              <a:t>gwaith</a:t>
            </a:r>
            <a:r>
              <a:rPr lang="en-GB" sz="1100" dirty="0"/>
              <a:t> </a:t>
            </a:r>
            <a:r>
              <a:rPr lang="en-GB" sz="1100" dirty="0" err="1"/>
              <a:t>wedi’I</a:t>
            </a:r>
            <a:r>
              <a:rPr lang="en-GB" sz="1100" dirty="0"/>
              <a:t> </a:t>
            </a:r>
            <a:r>
              <a:rPr lang="en-GB" sz="1100" dirty="0" err="1"/>
              <a:t>gwblhau</a:t>
            </a:r>
            <a:r>
              <a:rPr lang="en-GB" sz="1100" dirty="0"/>
              <a:t> </a:t>
            </a:r>
            <a:r>
              <a:rPr lang="en-GB" sz="1100" dirty="0" err="1"/>
              <a:t>neu</a:t>
            </a:r>
            <a:r>
              <a:rPr lang="en-GB" sz="1100" dirty="0"/>
              <a:t> </a:t>
            </a:r>
            <a:r>
              <a:rPr lang="en-GB" sz="1100" dirty="0" err="1"/>
              <a:t>sydd</a:t>
            </a:r>
            <a:r>
              <a:rPr lang="en-GB" sz="1100" dirty="0"/>
              <a:t> </a:t>
            </a:r>
            <a:r>
              <a:rPr lang="en-GB" sz="1100" dirty="0" err="1"/>
              <a:t>ar</a:t>
            </a:r>
            <a:r>
              <a:rPr lang="en-GB" sz="1100" dirty="0"/>
              <a:t> y </a:t>
            </a:r>
            <a:r>
              <a:rPr lang="en-GB" sz="1100" dirty="0" err="1"/>
              <a:t>gweill</a:t>
            </a:r>
            <a:endParaRPr lang="en-GB" sz="1100" dirty="0"/>
          </a:p>
          <a:p>
            <a:pPr marL="342900" indent="-342900">
              <a:buFont typeface="Arial" panose="020B0604020202020204" pitchFamily="34" charset="0"/>
              <a:buChar char="•"/>
            </a:pPr>
            <a:r>
              <a:rPr lang="en-GB" sz="1100" dirty="0" err="1"/>
              <a:t>Arolwg</a:t>
            </a:r>
            <a:r>
              <a:rPr lang="en-GB" sz="1100" dirty="0"/>
              <a:t> a </a:t>
            </a:r>
            <a:r>
              <a:rPr lang="en-GB" sz="1100" dirty="0" err="1"/>
              <a:t>chasglu</a:t>
            </a:r>
            <a:r>
              <a:rPr lang="en-GB" sz="1100" dirty="0"/>
              <a:t> data </a:t>
            </a:r>
            <a:r>
              <a:rPr lang="en-GB" sz="1100" dirty="0" err="1"/>
              <a:t>ar</a:t>
            </a:r>
            <a:r>
              <a:rPr lang="en-GB" sz="1100" dirty="0"/>
              <a:t> ben </a:t>
            </a:r>
            <a:r>
              <a:rPr lang="en-GB" sz="1100" dirty="0" err="1"/>
              <a:t>ei</a:t>
            </a:r>
            <a:r>
              <a:rPr lang="en-GB" sz="1100" dirty="0"/>
              <a:t> </a:t>
            </a:r>
            <a:r>
              <a:rPr lang="en-GB" sz="1100" dirty="0" err="1"/>
              <a:t>hun</a:t>
            </a:r>
            <a:endParaRPr lang="en-GB" sz="1100" dirty="0"/>
          </a:p>
          <a:p>
            <a:pPr marL="342900" indent="-342900">
              <a:buFont typeface="Arial" panose="020B0604020202020204" pitchFamily="34" charset="0"/>
              <a:buChar char="•"/>
            </a:pPr>
            <a:r>
              <a:rPr lang="en-GB" sz="1100" dirty="0" err="1"/>
              <a:t>Datblygu</a:t>
            </a:r>
            <a:r>
              <a:rPr lang="en-GB" sz="1100" dirty="0"/>
              <a:t> </a:t>
            </a:r>
            <a:r>
              <a:rPr lang="en-GB" sz="1100" dirty="0" err="1"/>
              <a:t>gwefan</a:t>
            </a:r>
            <a:endParaRPr lang="en-GB" sz="1100" dirty="0"/>
          </a:p>
          <a:p>
            <a:pPr marL="342900" indent="-342900">
              <a:buFont typeface="Arial" panose="020B0604020202020204" pitchFamily="34" charset="0"/>
              <a:buChar char="•"/>
            </a:pPr>
            <a:r>
              <a:rPr lang="en-GB" sz="1100" dirty="0" err="1"/>
              <a:t>Ymgynghoriaeth</a:t>
            </a:r>
            <a:endParaRPr lang="en-GB" sz="1100" dirty="0"/>
          </a:p>
          <a:p>
            <a:pPr marL="342900" indent="-342900">
              <a:buFont typeface="Arial" panose="020B0604020202020204" pitchFamily="34" charset="0"/>
              <a:buChar char="•"/>
            </a:pPr>
            <a:r>
              <a:rPr lang="en-GB" sz="1100" dirty="0" err="1"/>
              <a:t>Gweithio</a:t>
            </a:r>
            <a:r>
              <a:rPr lang="en-GB" sz="1100" dirty="0"/>
              <a:t> o </a:t>
            </a:r>
            <a:r>
              <a:rPr lang="en-GB" sz="1100" dirty="0" err="1"/>
              <a:t>fewn</a:t>
            </a:r>
            <a:r>
              <a:rPr lang="en-GB" sz="1100" dirty="0"/>
              <a:t> </a:t>
            </a:r>
            <a:r>
              <a:rPr lang="en-GB" sz="1100" dirty="0" err="1"/>
              <a:t>cylch</a:t>
            </a:r>
            <a:r>
              <a:rPr lang="en-GB" sz="1100" dirty="0"/>
              <a:t> </a:t>
            </a:r>
            <a:r>
              <a:rPr lang="en-GB" sz="1100" dirty="0" err="1"/>
              <a:t>gwaith</a:t>
            </a:r>
            <a:r>
              <a:rPr lang="en-GB" sz="1100" dirty="0"/>
              <a:t> </a:t>
            </a:r>
            <a:r>
              <a:rPr lang="en-GB" sz="1100" dirty="0" err="1"/>
              <a:t>statudol</a:t>
            </a:r>
            <a:r>
              <a:rPr lang="en-GB" sz="1100" dirty="0"/>
              <a:t> CNC</a:t>
            </a:r>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3336642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23850" y="517525"/>
            <a:ext cx="6553200" cy="1143000"/>
          </a:xfrm>
          <a:prstGeom prst="rect">
            <a:avLst/>
          </a:prstGeom>
        </p:spPr>
        <p:txBody>
          <a:bodyPr vert="horz" lIns="0" tIns="0" rIns="0" bIns="0" rtlCol="0" anchor="ctr">
            <a:noAutofit/>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pPr algn="l"/>
            <a:r>
              <a:rPr lang="en-GB" sz="2800" dirty="0"/>
              <a:t>Building Project costs</a:t>
            </a:r>
            <a:r>
              <a:rPr lang="en-GB" sz="2800" dirty="0">
                <a:solidFill>
                  <a:srgbClr val="0091A5"/>
                </a:solidFill>
              </a:rPr>
              <a:t>/</a:t>
            </a:r>
            <a:r>
              <a:rPr lang="en-GB" sz="2800" dirty="0" err="1">
                <a:solidFill>
                  <a:srgbClr val="0091A5"/>
                </a:solidFill>
              </a:rPr>
              <a:t>Adeiladu</a:t>
            </a:r>
            <a:r>
              <a:rPr lang="en-GB" sz="2800" dirty="0">
                <a:solidFill>
                  <a:srgbClr val="0091A5"/>
                </a:solidFill>
              </a:rPr>
              <a:t> </a:t>
            </a:r>
            <a:r>
              <a:rPr lang="en-GB" sz="2800" dirty="0" err="1">
                <a:solidFill>
                  <a:srgbClr val="0091A5"/>
                </a:solidFill>
              </a:rPr>
              <a:t>costau</a:t>
            </a:r>
            <a:r>
              <a:rPr lang="en-GB" sz="2800" dirty="0">
                <a:solidFill>
                  <a:srgbClr val="0091A5"/>
                </a:solidFill>
              </a:rPr>
              <a:t> </a:t>
            </a:r>
            <a:r>
              <a:rPr lang="en-GB" sz="2800" dirty="0" err="1">
                <a:solidFill>
                  <a:srgbClr val="0091A5"/>
                </a:solidFill>
              </a:rPr>
              <a:t>prosiect</a:t>
            </a:r>
            <a:endParaRPr lang="en-GB" sz="2800" dirty="0">
              <a:solidFill>
                <a:srgbClr val="0091A5"/>
              </a:solidFill>
            </a:endParaRPr>
          </a:p>
        </p:txBody>
      </p:sp>
      <p:sp>
        <p:nvSpPr>
          <p:cNvPr id="3" name="Content Placeholder 2"/>
          <p:cNvSpPr txBox="1">
            <a:spLocks/>
          </p:cNvSpPr>
          <p:nvPr/>
        </p:nvSpPr>
        <p:spPr>
          <a:xfrm>
            <a:off x="467544" y="1484784"/>
            <a:ext cx="8496300" cy="4033167"/>
          </a:xfrm>
          <a:prstGeom prst="rect">
            <a:avLst/>
          </a:prstGeom>
          <a:solidFill>
            <a:schemeClr val="bg1"/>
          </a:solidFill>
        </p:spPr>
        <p:txBody>
          <a:bodyPr vert="horz" lIns="0" tIns="0" rIns="0" bIns="0" rtlCol="0">
            <a:noAutofit/>
          </a:bodyPr>
          <a:lstStyle>
            <a:lvl1pPr marL="0" indent="0" algn="ctr" defTabSz="914400" rtl="0" eaLnBrk="1" latinLnBrk="0" hangingPunct="1">
              <a:spcBef>
                <a:spcPct val="20000"/>
              </a:spcBef>
              <a:buFontTx/>
              <a:buNone/>
              <a:defRPr sz="2400" b="1" kern="1200">
                <a:solidFill>
                  <a:srgbClr val="0091A5"/>
                </a:solidFill>
                <a:latin typeface="+mn-lt"/>
                <a:ea typeface="+mn-ea"/>
                <a:cs typeface="+mn-cs"/>
              </a:defRPr>
            </a:lvl1pPr>
            <a:lvl2pPr marL="457200" indent="0" algn="ctr" defTabSz="914400" rtl="0" eaLnBrk="1" latinLnBrk="0" hangingPunct="1">
              <a:spcBef>
                <a:spcPct val="20000"/>
              </a:spcBef>
              <a:buFontTx/>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Wingdings" pitchFamily="2" charset="2"/>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GB" dirty="0">
                <a:solidFill>
                  <a:schemeClr val="tx1"/>
                </a:solidFill>
              </a:rPr>
              <a:t>Budget Headings</a:t>
            </a:r>
            <a:r>
              <a:rPr lang="en-GB" dirty="0"/>
              <a:t>/</a:t>
            </a:r>
            <a:r>
              <a:rPr lang="en-GB" dirty="0" err="1"/>
              <a:t>Penawdau</a:t>
            </a:r>
            <a:r>
              <a:rPr lang="en-GB" dirty="0"/>
              <a:t> </a:t>
            </a:r>
            <a:r>
              <a:rPr lang="en-GB" dirty="0" err="1"/>
              <a:t>cyllideb</a:t>
            </a:r>
            <a:endParaRPr lang="en-GB" dirty="0"/>
          </a:p>
          <a:p>
            <a:pPr algn="l"/>
            <a:endParaRPr lang="en-GB" dirty="0"/>
          </a:p>
          <a:p>
            <a:pPr marL="350837" indent="-342900" algn="l">
              <a:buFont typeface="Arial" panose="020B0604020202020204" pitchFamily="34" charset="0"/>
              <a:buChar char="•"/>
            </a:pPr>
            <a:r>
              <a:rPr lang="en-GB" sz="1800" dirty="0">
                <a:solidFill>
                  <a:schemeClr val="tx1"/>
                </a:solidFill>
              </a:rPr>
              <a:t>Personnel/Staff time		</a:t>
            </a:r>
            <a:r>
              <a:rPr lang="cy-GB" sz="1800" dirty="0"/>
              <a:t> Amser personél / staff</a:t>
            </a:r>
            <a:endParaRPr lang="en-GB" sz="1800" dirty="0"/>
          </a:p>
          <a:p>
            <a:pPr marL="350837" indent="-342900" algn="l">
              <a:buFont typeface="Arial" panose="020B0604020202020204" pitchFamily="34" charset="0"/>
              <a:buChar char="•"/>
            </a:pPr>
            <a:r>
              <a:rPr lang="en-GB" sz="1800" dirty="0">
                <a:solidFill>
                  <a:schemeClr val="tx1"/>
                </a:solidFill>
              </a:rPr>
              <a:t>Travel and subsistence	</a:t>
            </a:r>
            <a:r>
              <a:rPr lang="cy-GB" sz="1800" dirty="0"/>
              <a:t>Teithio a chynhaliaeth</a:t>
            </a:r>
            <a:endParaRPr lang="en-GB" sz="1800" dirty="0"/>
          </a:p>
          <a:p>
            <a:pPr marL="350837" indent="-342900" algn="l">
              <a:buFont typeface="Arial" panose="020B0604020202020204" pitchFamily="34" charset="0"/>
              <a:buChar char="•"/>
            </a:pPr>
            <a:r>
              <a:rPr lang="en-GB" sz="1800" dirty="0">
                <a:solidFill>
                  <a:schemeClr val="tx1"/>
                </a:solidFill>
              </a:rPr>
              <a:t>External Assistance		</a:t>
            </a:r>
            <a:r>
              <a:rPr lang="cy-GB" sz="1800" dirty="0"/>
              <a:t>Cymorth allanol</a:t>
            </a:r>
            <a:endParaRPr lang="en-GB" sz="1800" dirty="0"/>
          </a:p>
          <a:p>
            <a:pPr marL="350837" indent="-342900" algn="l">
              <a:buFont typeface="Arial" panose="020B0604020202020204" pitchFamily="34" charset="0"/>
              <a:buChar char="•"/>
            </a:pPr>
            <a:r>
              <a:rPr lang="en-GB" sz="1800" dirty="0">
                <a:solidFill>
                  <a:schemeClr val="tx1"/>
                </a:solidFill>
              </a:rPr>
              <a:t>Durable goods		</a:t>
            </a:r>
            <a:r>
              <a:rPr lang="cy-GB" sz="1800" dirty="0"/>
              <a:t>Nwyddau parhaol</a:t>
            </a:r>
            <a:endParaRPr lang="en-GB" sz="1800" dirty="0"/>
          </a:p>
          <a:p>
            <a:pPr marL="350837" indent="-342900" algn="l">
              <a:buFont typeface="Arial" panose="020B0604020202020204" pitchFamily="34" charset="0"/>
              <a:buChar char="•"/>
            </a:pPr>
            <a:r>
              <a:rPr lang="en-GB" sz="1800" dirty="0">
                <a:solidFill>
                  <a:schemeClr val="tx1"/>
                </a:solidFill>
              </a:rPr>
              <a:t>Consumables		</a:t>
            </a:r>
            <a:r>
              <a:rPr lang="cy-GB" sz="1800" dirty="0"/>
              <a:t>Nwyddau traul</a:t>
            </a:r>
            <a:endParaRPr lang="en-GB" sz="1800" dirty="0"/>
          </a:p>
          <a:p>
            <a:pPr marL="350837" indent="-342900" algn="l">
              <a:buFont typeface="Arial" panose="020B0604020202020204" pitchFamily="34" charset="0"/>
              <a:buChar char="•"/>
            </a:pPr>
            <a:r>
              <a:rPr lang="en-GB" sz="1800" dirty="0">
                <a:solidFill>
                  <a:schemeClr val="tx1"/>
                </a:solidFill>
              </a:rPr>
              <a:t>Other costs			</a:t>
            </a:r>
            <a:r>
              <a:rPr lang="cy-GB" sz="1800" dirty="0"/>
              <a:t>Costau eraill</a:t>
            </a:r>
            <a:endParaRPr lang="en-GB" sz="1800" dirty="0"/>
          </a:p>
          <a:p>
            <a:pPr marL="350837" indent="-342900" algn="l">
              <a:buFont typeface="Arial" panose="020B0604020202020204" pitchFamily="34" charset="0"/>
              <a:buChar char="•"/>
            </a:pPr>
            <a:r>
              <a:rPr lang="en-GB" sz="1800" dirty="0">
                <a:solidFill>
                  <a:schemeClr val="tx1"/>
                </a:solidFill>
              </a:rPr>
              <a:t>Volunteer			</a:t>
            </a:r>
            <a:r>
              <a:rPr lang="cy-GB" sz="1800" dirty="0"/>
              <a:t>Gwirfoddolwyr</a:t>
            </a:r>
            <a:endParaRPr lang="en-GB" sz="1800" dirty="0"/>
          </a:p>
          <a:p>
            <a:pPr marL="7937" algn="l"/>
            <a:endParaRPr lang="en-GB" dirty="0">
              <a:solidFill>
                <a:schemeClr val="tx1"/>
              </a:solidFill>
            </a:endParaRPr>
          </a:p>
          <a:p>
            <a:pPr marL="350837" indent="-342900" algn="l">
              <a:buFont typeface="Arial" panose="020B0604020202020204" pitchFamily="34" charset="0"/>
              <a:buChar char="•"/>
            </a:pPr>
            <a:endParaRPr lang="en-GB" dirty="0">
              <a:solidFill>
                <a:schemeClr val="tx1"/>
              </a:solidFill>
            </a:endParaRPr>
          </a:p>
        </p:txBody>
      </p:sp>
    </p:spTree>
    <p:extLst>
      <p:ext uri="{BB962C8B-B14F-4D97-AF65-F5344CB8AC3E}">
        <p14:creationId xmlns:p14="http://schemas.microsoft.com/office/powerpoint/2010/main" val="1738617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23850" y="517525"/>
            <a:ext cx="6553200" cy="1143000"/>
          </a:xfrm>
          <a:prstGeom prst="rect">
            <a:avLst/>
          </a:prstGeom>
        </p:spPr>
        <p:txBody>
          <a:bodyPr vert="horz" lIns="0" tIns="0" rIns="0" bIns="0" rtlCol="0" anchor="ctr">
            <a:noAutofit/>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pPr algn="l"/>
            <a:r>
              <a:rPr lang="en-GB" dirty="0"/>
              <a:t>Building staff costs</a:t>
            </a:r>
            <a:r>
              <a:rPr lang="en-GB" dirty="0">
                <a:solidFill>
                  <a:srgbClr val="0091A5"/>
                </a:solidFill>
              </a:rPr>
              <a:t>/</a:t>
            </a:r>
            <a:r>
              <a:rPr lang="en-GB" dirty="0" err="1">
                <a:solidFill>
                  <a:srgbClr val="0091A5"/>
                </a:solidFill>
              </a:rPr>
              <a:t>Adeiladu</a:t>
            </a:r>
            <a:r>
              <a:rPr lang="en-GB" dirty="0">
                <a:solidFill>
                  <a:srgbClr val="0091A5"/>
                </a:solidFill>
              </a:rPr>
              <a:t> </a:t>
            </a:r>
            <a:r>
              <a:rPr lang="en-GB" dirty="0" err="1">
                <a:solidFill>
                  <a:srgbClr val="0091A5"/>
                </a:solidFill>
              </a:rPr>
              <a:t>costau</a:t>
            </a:r>
            <a:r>
              <a:rPr lang="en-GB" dirty="0">
                <a:solidFill>
                  <a:srgbClr val="0091A5"/>
                </a:solidFill>
              </a:rPr>
              <a:t> staff</a:t>
            </a:r>
          </a:p>
        </p:txBody>
      </p:sp>
      <p:sp>
        <p:nvSpPr>
          <p:cNvPr id="4" name="Content Placeholder 2"/>
          <p:cNvSpPr txBox="1">
            <a:spLocks/>
          </p:cNvSpPr>
          <p:nvPr/>
        </p:nvSpPr>
        <p:spPr>
          <a:xfrm>
            <a:off x="323850" y="1683243"/>
            <a:ext cx="8496300" cy="4266037"/>
          </a:xfrm>
          <a:prstGeom prst="rect">
            <a:avLst/>
          </a:prstGeom>
          <a:solidFill>
            <a:schemeClr val="bg1"/>
          </a:solidFill>
        </p:spPr>
        <p:txBody>
          <a:bodyPr vert="horz" lIns="0" tIns="0" rIns="0" bIns="0" rtlCol="0">
            <a:noAutofit/>
          </a:bodyPr>
          <a:lstStyle>
            <a:lvl1pPr marL="0" indent="0" algn="ctr" defTabSz="914400" rtl="0" eaLnBrk="1" latinLnBrk="0" hangingPunct="1">
              <a:spcBef>
                <a:spcPct val="20000"/>
              </a:spcBef>
              <a:buFontTx/>
              <a:buNone/>
              <a:defRPr sz="2400" b="1" kern="1200">
                <a:solidFill>
                  <a:srgbClr val="0091A5"/>
                </a:solidFill>
                <a:latin typeface="+mn-lt"/>
                <a:ea typeface="+mn-ea"/>
                <a:cs typeface="+mn-cs"/>
              </a:defRPr>
            </a:lvl1pPr>
            <a:lvl2pPr marL="457200" indent="0" algn="ctr" defTabSz="914400" rtl="0" eaLnBrk="1" latinLnBrk="0" hangingPunct="1">
              <a:spcBef>
                <a:spcPct val="20000"/>
              </a:spcBef>
              <a:buFontTx/>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Wingdings" pitchFamily="2" charset="2"/>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GB" dirty="0"/>
              <a:t>Personnel/</a:t>
            </a:r>
            <a:r>
              <a:rPr lang="en-GB" dirty="0" err="1"/>
              <a:t>Personel</a:t>
            </a:r>
            <a:endParaRPr lang="en-GB" dirty="0"/>
          </a:p>
          <a:p>
            <a:pPr marL="285750" indent="-285750" algn="l">
              <a:buFont typeface="Arial" panose="020B0604020202020204" pitchFamily="34" charset="0"/>
              <a:buChar char="•"/>
            </a:pPr>
            <a:r>
              <a:rPr lang="en-GB" sz="1400" dirty="0">
                <a:solidFill>
                  <a:schemeClr val="tx1"/>
                </a:solidFill>
              </a:rPr>
              <a:t>Build in all staff costs for posts which will be directly involved in the project</a:t>
            </a:r>
          </a:p>
          <a:p>
            <a:pPr marL="285750" indent="-285750" algn="l">
              <a:buFont typeface="Arial" panose="020B0604020202020204" pitchFamily="34" charset="0"/>
              <a:buChar char="•"/>
            </a:pPr>
            <a:r>
              <a:rPr lang="en-GB" sz="1400" b="1" dirty="0">
                <a:solidFill>
                  <a:schemeClr val="tx1"/>
                </a:solidFill>
              </a:rPr>
              <a:t>Must only include costs which would only occur as a direct result of project activity</a:t>
            </a:r>
          </a:p>
          <a:p>
            <a:pPr marL="285750" indent="-285750" algn="l">
              <a:buFont typeface="Arial" panose="020B0604020202020204" pitchFamily="34" charset="0"/>
              <a:buChar char="•"/>
            </a:pPr>
            <a:r>
              <a:rPr lang="en-GB" sz="1400" b="1" dirty="0">
                <a:solidFill>
                  <a:schemeClr val="tx1"/>
                </a:solidFill>
              </a:rPr>
              <a:t>All staff whether full time or part time MUST be officially seconded to the project and appointed through open competition.  (contract letter)</a:t>
            </a:r>
          </a:p>
          <a:p>
            <a:pPr marL="285750" indent="-285750" algn="l">
              <a:buFont typeface="Arial" panose="020B0604020202020204" pitchFamily="34" charset="0"/>
              <a:buChar char="•"/>
            </a:pPr>
            <a:r>
              <a:rPr lang="en-GB" sz="1400" b="1" dirty="0">
                <a:solidFill>
                  <a:schemeClr val="tx1"/>
                </a:solidFill>
              </a:rPr>
              <a:t>At application stage you will need to specify how many days each person will spend on the project.</a:t>
            </a:r>
          </a:p>
          <a:p>
            <a:pPr marL="285750" indent="-285750" algn="l">
              <a:buFont typeface="Arial" panose="020B0604020202020204" pitchFamily="34" charset="0"/>
              <a:buChar char="•"/>
            </a:pPr>
            <a:r>
              <a:rPr lang="en-GB" sz="1400" b="1" dirty="0">
                <a:solidFill>
                  <a:schemeClr val="tx1"/>
                </a:solidFill>
              </a:rPr>
              <a:t>Staff costs are calculated as:</a:t>
            </a:r>
          </a:p>
          <a:p>
            <a:pPr marL="506412" lvl="3" indent="-285750" algn="l">
              <a:buFont typeface="Arial" panose="020B0604020202020204" pitchFamily="34" charset="0"/>
              <a:buChar char="•"/>
            </a:pPr>
            <a:endParaRPr lang="en-GB" sz="1400" b="1" dirty="0">
              <a:solidFill>
                <a:schemeClr val="tx1"/>
              </a:solidFill>
            </a:endParaRPr>
          </a:p>
          <a:p>
            <a:pPr marL="285750" indent="-285750" algn="l">
              <a:buFont typeface="Arial" panose="020B0604020202020204" pitchFamily="34" charset="0"/>
              <a:buChar char="•"/>
            </a:pPr>
            <a:r>
              <a:rPr lang="en-GB" sz="1400" dirty="0" err="1"/>
              <a:t>Adeiladu</a:t>
            </a:r>
            <a:r>
              <a:rPr lang="en-GB" sz="1400" dirty="0"/>
              <a:t> </a:t>
            </a:r>
            <a:r>
              <a:rPr lang="en-GB" sz="1400" dirty="0" err="1"/>
              <a:t>costau</a:t>
            </a:r>
            <a:r>
              <a:rPr lang="en-GB" sz="1400" dirty="0"/>
              <a:t> staff a </a:t>
            </a:r>
            <a:r>
              <a:rPr lang="en-GB" sz="1400" dirty="0" err="1"/>
              <a:t>swyddi</a:t>
            </a:r>
            <a:r>
              <a:rPr lang="en-GB" sz="1400" dirty="0"/>
              <a:t> a </a:t>
            </a:r>
            <a:r>
              <a:rPr lang="en-GB" sz="1400" dirty="0" err="1"/>
              <a:t>fydd</a:t>
            </a:r>
            <a:r>
              <a:rPr lang="en-GB" sz="1400" dirty="0"/>
              <a:t> </a:t>
            </a:r>
            <a:r>
              <a:rPr lang="en-GB" sz="1400" dirty="0" err="1"/>
              <a:t>yn</a:t>
            </a:r>
            <a:r>
              <a:rPr lang="en-GB" sz="1400" dirty="0"/>
              <a:t> </a:t>
            </a:r>
            <a:r>
              <a:rPr lang="en-GB" sz="1400" dirty="0" err="1"/>
              <a:t>ywneud</a:t>
            </a:r>
            <a:r>
              <a:rPr lang="en-GB" sz="1400" dirty="0"/>
              <a:t> </a:t>
            </a:r>
            <a:r>
              <a:rPr lang="en-GB" sz="1400" dirty="0" err="1"/>
              <a:t>a’r</a:t>
            </a:r>
            <a:r>
              <a:rPr lang="en-GB" sz="1400" dirty="0"/>
              <a:t> </a:t>
            </a:r>
            <a:r>
              <a:rPr lang="en-GB" sz="1400" dirty="0" err="1"/>
              <a:t>prosiect</a:t>
            </a:r>
            <a:r>
              <a:rPr lang="en-GB" sz="1400" dirty="0"/>
              <a:t> </a:t>
            </a:r>
            <a:r>
              <a:rPr lang="en-GB" sz="1400" dirty="0" err="1"/>
              <a:t>yn</a:t>
            </a:r>
            <a:r>
              <a:rPr lang="en-GB" sz="1400" dirty="0"/>
              <a:t> </a:t>
            </a:r>
            <a:r>
              <a:rPr lang="en-GB" sz="1400" dirty="0" err="1"/>
              <a:t>uniongyrchol</a:t>
            </a:r>
            <a:r>
              <a:rPr lang="en-GB" sz="1400" dirty="0"/>
              <a:t>.</a:t>
            </a:r>
          </a:p>
          <a:p>
            <a:pPr marL="285750" indent="-285750" algn="l">
              <a:buFont typeface="Arial" panose="020B0604020202020204" pitchFamily="34" charset="0"/>
              <a:buChar char="•"/>
            </a:pPr>
            <a:r>
              <a:rPr lang="en-GB" sz="1400" dirty="0"/>
              <a:t>Dim </a:t>
            </a:r>
            <a:r>
              <a:rPr lang="en-GB" sz="1400" dirty="0" err="1"/>
              <a:t>ond</a:t>
            </a:r>
            <a:r>
              <a:rPr lang="en-GB" sz="1400" dirty="0"/>
              <a:t> </a:t>
            </a:r>
            <a:r>
              <a:rPr lang="en-GB" sz="1400" dirty="0" err="1"/>
              <a:t>costau</a:t>
            </a:r>
            <a:r>
              <a:rPr lang="en-GB" sz="1400" dirty="0"/>
              <a:t> a </a:t>
            </a:r>
            <a:r>
              <a:rPr lang="en-GB" sz="1400" dirty="0" err="1"/>
              <a:t>fyddai</a:t>
            </a:r>
            <a:r>
              <a:rPr lang="en-GB" sz="1400" dirty="0"/>
              <a:t> </a:t>
            </a:r>
            <a:r>
              <a:rPr lang="en-GB" sz="1400" dirty="0" err="1"/>
              <a:t>yn</a:t>
            </a:r>
            <a:r>
              <a:rPr lang="en-GB" sz="1400" dirty="0"/>
              <a:t> </a:t>
            </a:r>
            <a:r>
              <a:rPr lang="en-GB" sz="1400" dirty="0" err="1"/>
              <a:t>digwydd</a:t>
            </a:r>
            <a:r>
              <a:rPr lang="en-GB" sz="1400" dirty="0"/>
              <a:t> </a:t>
            </a:r>
            <a:r>
              <a:rPr lang="en-GB" sz="1400" dirty="0" err="1"/>
              <a:t>yn</a:t>
            </a:r>
            <a:r>
              <a:rPr lang="en-GB" sz="1400" dirty="0"/>
              <a:t> </a:t>
            </a:r>
            <a:r>
              <a:rPr lang="en-GB" sz="1400" dirty="0" err="1"/>
              <a:t>uniongyrchol</a:t>
            </a:r>
            <a:r>
              <a:rPr lang="en-GB" sz="1400" dirty="0"/>
              <a:t> o </a:t>
            </a:r>
            <a:r>
              <a:rPr lang="en-GB" sz="1400" dirty="0" err="1"/>
              <a:t>ganlyiad</a:t>
            </a:r>
            <a:r>
              <a:rPr lang="en-GB" sz="1400" dirty="0"/>
              <a:t> </a:t>
            </a:r>
            <a:r>
              <a:rPr lang="en-GB" sz="1400" dirty="0" err="1"/>
              <a:t>i</a:t>
            </a:r>
            <a:r>
              <a:rPr lang="en-GB" sz="1400" dirty="0"/>
              <a:t> </a:t>
            </a:r>
            <a:r>
              <a:rPr lang="en-GB" sz="1400" dirty="0" err="1"/>
              <a:t>weithgaredd</a:t>
            </a:r>
            <a:r>
              <a:rPr lang="en-GB" sz="1400" dirty="0"/>
              <a:t> y </a:t>
            </a:r>
            <a:r>
              <a:rPr lang="en-GB" sz="1400" dirty="0" err="1"/>
              <a:t>prosiect</a:t>
            </a:r>
            <a:r>
              <a:rPr lang="en-GB" sz="1400" dirty="0"/>
              <a:t> </a:t>
            </a:r>
            <a:r>
              <a:rPr lang="en-GB" sz="1400" dirty="0" err="1"/>
              <a:t>ddylai</a:t>
            </a:r>
            <a:r>
              <a:rPr lang="en-GB" sz="1400" dirty="0"/>
              <a:t> </a:t>
            </a:r>
            <a:r>
              <a:rPr lang="en-GB" sz="1400" dirty="0" err="1"/>
              <a:t>gael</a:t>
            </a:r>
            <a:r>
              <a:rPr lang="en-GB" sz="1400" dirty="0"/>
              <a:t> </a:t>
            </a:r>
            <a:r>
              <a:rPr lang="en-GB" sz="1400" dirty="0" err="1"/>
              <a:t>eu</a:t>
            </a:r>
            <a:r>
              <a:rPr lang="en-GB" sz="1400" dirty="0"/>
              <a:t> </a:t>
            </a:r>
            <a:r>
              <a:rPr lang="en-GB" sz="1400" dirty="0" err="1"/>
              <a:t>cynnwys</a:t>
            </a:r>
            <a:r>
              <a:rPr lang="en-GB" sz="1400" dirty="0"/>
              <a:t>.</a:t>
            </a:r>
          </a:p>
          <a:p>
            <a:pPr marL="285750" indent="-285750" algn="l">
              <a:buFont typeface="Arial" panose="020B0604020202020204" pitchFamily="34" charset="0"/>
              <a:buChar char="•"/>
            </a:pPr>
            <a:r>
              <a:rPr lang="en-GB" sz="1400" dirty="0" err="1"/>
              <a:t>Rhaid</a:t>
            </a:r>
            <a:r>
              <a:rPr lang="en-GB" sz="1400" dirty="0"/>
              <a:t> </a:t>
            </a:r>
            <a:r>
              <a:rPr lang="en-GB" sz="1400" dirty="0" err="1"/>
              <a:t>i</a:t>
            </a:r>
            <a:r>
              <a:rPr lang="en-GB" sz="1400" dirty="0"/>
              <a:t> </a:t>
            </a:r>
            <a:r>
              <a:rPr lang="en-GB" sz="1400" dirty="0" err="1"/>
              <a:t>holl</a:t>
            </a:r>
            <a:r>
              <a:rPr lang="en-GB" sz="1400" dirty="0"/>
              <a:t> staff, </a:t>
            </a:r>
            <a:r>
              <a:rPr lang="en-GB" sz="1400" dirty="0" err="1"/>
              <a:t>llawn</a:t>
            </a:r>
            <a:r>
              <a:rPr lang="en-GB" sz="1400" dirty="0"/>
              <a:t> </a:t>
            </a:r>
            <a:r>
              <a:rPr lang="en-GB" sz="1400" dirty="0" err="1"/>
              <a:t>amser</a:t>
            </a:r>
            <a:r>
              <a:rPr lang="en-GB" sz="1400" dirty="0"/>
              <a:t> </a:t>
            </a:r>
            <a:r>
              <a:rPr lang="en-GB" sz="1400" dirty="0" err="1"/>
              <a:t>neu</a:t>
            </a:r>
            <a:r>
              <a:rPr lang="en-GB" sz="1400" dirty="0"/>
              <a:t> ran-</a:t>
            </a:r>
            <a:r>
              <a:rPr lang="en-GB" sz="1400" dirty="0" err="1"/>
              <a:t>amser</a:t>
            </a:r>
            <a:r>
              <a:rPr lang="en-GB" sz="1400" dirty="0"/>
              <a:t>, </a:t>
            </a:r>
            <a:r>
              <a:rPr lang="en-GB" sz="1400" dirty="0" err="1"/>
              <a:t>gael</a:t>
            </a:r>
            <a:r>
              <a:rPr lang="en-GB" sz="1400" dirty="0"/>
              <a:t> </a:t>
            </a:r>
            <a:r>
              <a:rPr lang="en-GB" sz="1400" dirty="0" err="1"/>
              <a:t>eu</a:t>
            </a:r>
            <a:r>
              <a:rPr lang="en-GB" sz="1400" dirty="0"/>
              <a:t> </a:t>
            </a:r>
            <a:r>
              <a:rPr lang="en-GB" sz="1400" dirty="0" err="1"/>
              <a:t>eilio’n</a:t>
            </a:r>
            <a:r>
              <a:rPr lang="en-GB" sz="1400" dirty="0"/>
              <a:t> </a:t>
            </a:r>
            <a:r>
              <a:rPr lang="en-GB" sz="1400" dirty="0" err="1"/>
              <a:t>sywddogol</a:t>
            </a:r>
            <a:r>
              <a:rPr lang="en-GB" sz="1400" dirty="0"/>
              <a:t> </a:t>
            </a:r>
            <a:r>
              <a:rPr lang="en-GB" sz="1400" dirty="0" err="1"/>
              <a:t>i’r</a:t>
            </a:r>
            <a:r>
              <a:rPr lang="en-GB" sz="1400" dirty="0"/>
              <a:t> </a:t>
            </a:r>
            <a:r>
              <a:rPr lang="en-GB" sz="1400" dirty="0" err="1"/>
              <a:t>prosiect</a:t>
            </a:r>
            <a:r>
              <a:rPr lang="en-GB" sz="1400" dirty="0"/>
              <a:t> </a:t>
            </a:r>
            <a:r>
              <a:rPr lang="en-GB" sz="1400" dirty="0" err="1"/>
              <a:t>a’u</a:t>
            </a:r>
            <a:r>
              <a:rPr lang="en-GB" sz="1400" dirty="0"/>
              <a:t> </a:t>
            </a:r>
            <a:r>
              <a:rPr lang="en-GB" sz="1400" dirty="0" err="1"/>
              <a:t>penodi</a:t>
            </a:r>
            <a:r>
              <a:rPr lang="en-GB" sz="1400" dirty="0"/>
              <a:t> </a:t>
            </a:r>
            <a:r>
              <a:rPr lang="en-GB" sz="1400" dirty="0" err="1"/>
              <a:t>trwy</a:t>
            </a:r>
            <a:r>
              <a:rPr lang="en-GB" sz="1400" dirty="0"/>
              <a:t> </a:t>
            </a:r>
            <a:r>
              <a:rPr lang="en-GB" sz="1400" dirty="0" err="1"/>
              <a:t>gystadlaeath</a:t>
            </a:r>
            <a:r>
              <a:rPr lang="en-GB" sz="1400" dirty="0"/>
              <a:t> </a:t>
            </a:r>
            <a:r>
              <a:rPr lang="en-GB" sz="1400" dirty="0" err="1"/>
              <a:t>agored</a:t>
            </a:r>
            <a:r>
              <a:rPr lang="en-GB" sz="1400" dirty="0"/>
              <a:t> (</a:t>
            </a:r>
            <a:r>
              <a:rPr lang="en-GB" sz="1400" dirty="0" err="1"/>
              <a:t>llythyr</a:t>
            </a:r>
            <a:r>
              <a:rPr lang="en-GB" sz="1400" dirty="0"/>
              <a:t> contract)</a:t>
            </a:r>
          </a:p>
          <a:p>
            <a:pPr marL="285750" indent="-285750" algn="l">
              <a:buFont typeface="Arial" panose="020B0604020202020204" pitchFamily="34" charset="0"/>
              <a:buChar char="•"/>
            </a:pPr>
            <a:r>
              <a:rPr lang="en-GB" sz="1400" dirty="0" err="1"/>
              <a:t>Ar</a:t>
            </a:r>
            <a:r>
              <a:rPr lang="en-GB" sz="1400" dirty="0"/>
              <a:t> </a:t>
            </a:r>
            <a:r>
              <a:rPr lang="en-GB" sz="1400" dirty="0" err="1"/>
              <a:t>adeg</a:t>
            </a:r>
            <a:r>
              <a:rPr lang="en-GB" sz="1400" dirty="0"/>
              <a:t> y </a:t>
            </a:r>
            <a:r>
              <a:rPr lang="en-GB" sz="1400" dirty="0" err="1"/>
              <a:t>cais</a:t>
            </a:r>
            <a:r>
              <a:rPr lang="en-GB" sz="1400" dirty="0"/>
              <a:t>, </a:t>
            </a:r>
            <a:r>
              <a:rPr lang="en-GB" sz="1400" dirty="0" err="1"/>
              <a:t>bydd</a:t>
            </a:r>
            <a:r>
              <a:rPr lang="en-GB" sz="1400" dirty="0"/>
              <a:t> </a:t>
            </a:r>
            <a:r>
              <a:rPr lang="en-GB" sz="1400" dirty="0" err="1"/>
              <a:t>angen</a:t>
            </a:r>
            <a:r>
              <a:rPr lang="en-GB" sz="1400" dirty="0"/>
              <a:t> I </a:t>
            </a:r>
            <a:r>
              <a:rPr lang="en-GB" sz="1400" dirty="0" err="1"/>
              <a:t>chwi</a:t>
            </a:r>
            <a:r>
              <a:rPr lang="en-GB" sz="1400" dirty="0"/>
              <a:t> </a:t>
            </a:r>
            <a:r>
              <a:rPr lang="en-GB" sz="1400" dirty="0" err="1"/>
              <a:t>nodi</a:t>
            </a:r>
            <a:r>
              <a:rPr lang="en-GB" sz="1400" dirty="0"/>
              <a:t> faint o </a:t>
            </a:r>
            <a:r>
              <a:rPr lang="en-GB" sz="1400" dirty="0" err="1"/>
              <a:t>ddyddiau</a:t>
            </a:r>
            <a:r>
              <a:rPr lang="en-GB" sz="1400" dirty="0"/>
              <a:t> y </a:t>
            </a:r>
            <a:r>
              <a:rPr lang="en-GB" sz="1400" dirty="0" err="1"/>
              <a:t>bydd</a:t>
            </a:r>
            <a:r>
              <a:rPr lang="en-GB" sz="1400" dirty="0"/>
              <a:t> </a:t>
            </a:r>
            <a:r>
              <a:rPr lang="en-GB" sz="1400" dirty="0" err="1"/>
              <a:t>pob</a:t>
            </a:r>
            <a:r>
              <a:rPr lang="en-GB" sz="1400" dirty="0"/>
              <a:t> person </a:t>
            </a:r>
            <a:r>
              <a:rPr lang="en-GB" sz="1400" dirty="0" err="1"/>
              <a:t>yn</a:t>
            </a:r>
            <a:r>
              <a:rPr lang="en-GB" sz="1400" dirty="0"/>
              <a:t> </a:t>
            </a:r>
            <a:r>
              <a:rPr lang="en-GB" sz="1400" dirty="0" err="1"/>
              <a:t>ei</a:t>
            </a:r>
            <a:r>
              <a:rPr lang="en-GB" sz="1400" dirty="0"/>
              <a:t> </a:t>
            </a:r>
            <a:r>
              <a:rPr lang="en-GB" sz="1400" dirty="0" err="1"/>
              <a:t>wario</a:t>
            </a:r>
            <a:r>
              <a:rPr lang="en-GB" sz="1400" dirty="0"/>
              <a:t> </a:t>
            </a:r>
            <a:r>
              <a:rPr lang="en-GB" sz="1400" dirty="0" err="1"/>
              <a:t>ar</a:t>
            </a:r>
            <a:r>
              <a:rPr lang="en-GB" sz="1400" dirty="0"/>
              <a:t> y </a:t>
            </a:r>
            <a:r>
              <a:rPr lang="en-GB" sz="1400" dirty="0" err="1"/>
              <a:t>prosiect</a:t>
            </a:r>
            <a:r>
              <a:rPr lang="en-GB" sz="1400" dirty="0"/>
              <a:t>.</a:t>
            </a:r>
          </a:p>
          <a:p>
            <a:pPr marL="285750" indent="-285750" algn="l">
              <a:buFont typeface="Arial" panose="020B0604020202020204" pitchFamily="34" charset="0"/>
              <a:buChar char="•"/>
            </a:pPr>
            <a:r>
              <a:rPr lang="en-GB" sz="1400" dirty="0" err="1"/>
              <a:t>Cyfrifir</a:t>
            </a:r>
            <a:r>
              <a:rPr lang="en-GB" sz="1400" dirty="0"/>
              <a:t> </a:t>
            </a:r>
            <a:r>
              <a:rPr lang="en-GB" sz="1400" dirty="0" err="1"/>
              <a:t>costau</a:t>
            </a:r>
            <a:r>
              <a:rPr lang="en-GB" sz="1400" dirty="0"/>
              <a:t> staff </a:t>
            </a:r>
            <a:r>
              <a:rPr lang="en-GB" sz="1400" dirty="0" err="1"/>
              <a:t>fel</a:t>
            </a:r>
            <a:r>
              <a:rPr lang="en-GB" sz="1400" dirty="0"/>
              <a:t>:</a:t>
            </a:r>
          </a:p>
          <a:p>
            <a:pPr marL="563562" lvl="3" indent="-342900" algn="l">
              <a:buFont typeface="Arial" pitchFamily="34" charset="0"/>
              <a:buChar char="•"/>
            </a:pPr>
            <a:endParaRPr lang="en-GB" sz="1400" b="0" dirty="0">
              <a:solidFill>
                <a:schemeClr val="tx1"/>
              </a:solidFill>
            </a:endParaRPr>
          </a:p>
          <a:p>
            <a:pPr marL="563562" lvl="3" indent="-342900" algn="l">
              <a:buFont typeface="Arial" pitchFamily="34" charset="0"/>
              <a:buChar char="•"/>
            </a:pPr>
            <a:endParaRPr lang="en-GB" sz="1400" dirty="0">
              <a:solidFill>
                <a:schemeClr val="tx1"/>
              </a:solidFill>
            </a:endParaRPr>
          </a:p>
          <a:p>
            <a:pPr marL="285750" lvl="2" indent="-342900" algn="l">
              <a:buFont typeface="Arial" pitchFamily="34" charset="0"/>
              <a:buChar char="•"/>
            </a:pPr>
            <a:endParaRPr lang="en-GB" dirty="0">
              <a:solidFill>
                <a:schemeClr val="tx1"/>
              </a:solidFill>
            </a:endParaRPr>
          </a:p>
        </p:txBody>
      </p:sp>
    </p:spTree>
    <p:extLst>
      <p:ext uri="{BB962C8B-B14F-4D97-AF65-F5344CB8AC3E}">
        <p14:creationId xmlns:p14="http://schemas.microsoft.com/office/powerpoint/2010/main" val="722414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23850" y="517525"/>
            <a:ext cx="6553200" cy="1143000"/>
          </a:xfrm>
          <a:prstGeom prst="rect">
            <a:avLst/>
          </a:prstGeom>
        </p:spPr>
        <p:txBody>
          <a:bodyPr vert="horz" lIns="0" tIns="0" rIns="0" bIns="0" rtlCol="0" anchor="ctr">
            <a:noAutofit/>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pPr algn="l"/>
            <a:r>
              <a:rPr lang="en-GB" dirty="0"/>
              <a:t>    Staff daily rates</a:t>
            </a:r>
          </a:p>
        </p:txBody>
      </p:sp>
      <p:graphicFrame>
        <p:nvGraphicFramePr>
          <p:cNvPr id="5" name="Table 4"/>
          <p:cNvGraphicFramePr>
            <a:graphicFrameLocks noGrp="1"/>
          </p:cNvGraphicFramePr>
          <p:nvPr>
            <p:extLst/>
          </p:nvPr>
        </p:nvGraphicFramePr>
        <p:xfrm>
          <a:off x="1547664" y="1660528"/>
          <a:ext cx="3384376" cy="3629892"/>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tblGrid>
              <a:tr h="452582">
                <a:tc>
                  <a:txBody>
                    <a:bodyPr/>
                    <a:lstStyle/>
                    <a:p>
                      <a:r>
                        <a:rPr lang="en-GB" dirty="0"/>
                        <a:t>Post:</a:t>
                      </a:r>
                    </a:p>
                  </a:txBody>
                  <a:tcPr/>
                </a:tc>
                <a:tc>
                  <a:txBody>
                    <a:bodyPr/>
                    <a:lstStyle/>
                    <a:p>
                      <a:pPr algn="r"/>
                      <a:r>
                        <a:rPr lang="en-GB" dirty="0"/>
                        <a:t>£</a:t>
                      </a:r>
                    </a:p>
                  </a:txBody>
                  <a:tcPr/>
                </a:tc>
                <a:extLst>
                  <a:ext uri="{0D108BD9-81ED-4DB2-BD59-A6C34878D82A}">
                    <a16:rowId xmlns:a16="http://schemas.microsoft.com/office/drawing/2014/main" val="10000"/>
                  </a:ext>
                </a:extLst>
              </a:tr>
              <a:tr h="452582">
                <a:tc>
                  <a:txBody>
                    <a:bodyPr/>
                    <a:lstStyle/>
                    <a:p>
                      <a:r>
                        <a:rPr lang="en-GB" dirty="0"/>
                        <a:t>Basic/</a:t>
                      </a:r>
                      <a:r>
                        <a:rPr lang="en-GB" dirty="0" err="1"/>
                        <a:t>Syml</a:t>
                      </a:r>
                      <a:endParaRPr lang="en-GB" dirty="0"/>
                    </a:p>
                  </a:txBody>
                  <a:tcPr/>
                </a:tc>
                <a:tc>
                  <a:txBody>
                    <a:bodyPr/>
                    <a:lstStyle/>
                    <a:p>
                      <a:pPr algn="r"/>
                      <a:r>
                        <a:rPr lang="en-GB" dirty="0"/>
                        <a:t>£20,000</a:t>
                      </a:r>
                    </a:p>
                  </a:txBody>
                  <a:tcPr/>
                </a:tc>
                <a:extLst>
                  <a:ext uri="{0D108BD9-81ED-4DB2-BD59-A6C34878D82A}">
                    <a16:rowId xmlns:a16="http://schemas.microsoft.com/office/drawing/2014/main" val="10001"/>
                  </a:ext>
                </a:extLst>
              </a:tr>
              <a:tr h="452582">
                <a:tc>
                  <a:txBody>
                    <a:bodyPr/>
                    <a:lstStyle/>
                    <a:p>
                      <a:r>
                        <a:rPr lang="en-GB" dirty="0"/>
                        <a:t>Pension/</a:t>
                      </a:r>
                      <a:r>
                        <a:rPr lang="en-GB" dirty="0" err="1"/>
                        <a:t>Pensiwn</a:t>
                      </a:r>
                      <a:endParaRPr lang="en-GB" dirty="0"/>
                    </a:p>
                  </a:txBody>
                  <a:tcPr/>
                </a:tc>
                <a:tc>
                  <a:txBody>
                    <a:bodyPr/>
                    <a:lstStyle/>
                    <a:p>
                      <a:pPr algn="r"/>
                      <a:r>
                        <a:rPr lang="en-GB" dirty="0"/>
                        <a:t>£4,000</a:t>
                      </a:r>
                    </a:p>
                  </a:txBody>
                  <a:tcPr/>
                </a:tc>
                <a:extLst>
                  <a:ext uri="{0D108BD9-81ED-4DB2-BD59-A6C34878D82A}">
                    <a16:rowId xmlns:a16="http://schemas.microsoft.com/office/drawing/2014/main" val="10002"/>
                  </a:ext>
                </a:extLst>
              </a:tr>
              <a:tr h="452582">
                <a:tc>
                  <a:txBody>
                    <a:bodyPr/>
                    <a:lstStyle/>
                    <a:p>
                      <a:r>
                        <a:rPr lang="en-GB" dirty="0"/>
                        <a:t>NI/YD</a:t>
                      </a:r>
                    </a:p>
                  </a:txBody>
                  <a:tcPr/>
                </a:tc>
                <a:tc>
                  <a:txBody>
                    <a:bodyPr/>
                    <a:lstStyle/>
                    <a:p>
                      <a:pPr algn="r"/>
                      <a:r>
                        <a:rPr lang="en-GB" dirty="0"/>
                        <a:t>£3,500</a:t>
                      </a:r>
                    </a:p>
                  </a:txBody>
                  <a:tcPr/>
                </a:tc>
                <a:extLst>
                  <a:ext uri="{0D108BD9-81ED-4DB2-BD59-A6C34878D82A}">
                    <a16:rowId xmlns:a16="http://schemas.microsoft.com/office/drawing/2014/main" val="10003"/>
                  </a:ext>
                </a:extLst>
              </a:tr>
              <a:tr h="452582">
                <a:tc>
                  <a:txBody>
                    <a:bodyPr/>
                    <a:lstStyle/>
                    <a:p>
                      <a:r>
                        <a:rPr lang="en-GB" dirty="0"/>
                        <a:t>Total/</a:t>
                      </a:r>
                      <a:r>
                        <a:rPr lang="en-GB" dirty="0" err="1"/>
                        <a:t>Cyfanswm</a:t>
                      </a:r>
                      <a:endParaRPr lang="en-GB" dirty="0"/>
                    </a:p>
                  </a:txBody>
                  <a:tcPr/>
                </a:tc>
                <a:tc>
                  <a:txBody>
                    <a:bodyPr/>
                    <a:lstStyle/>
                    <a:p>
                      <a:pPr algn="r"/>
                      <a:r>
                        <a:rPr lang="en-GB" dirty="0"/>
                        <a:t>£27,500</a:t>
                      </a:r>
                    </a:p>
                  </a:txBody>
                  <a:tcPr/>
                </a:tc>
                <a:extLst>
                  <a:ext uri="{0D108BD9-81ED-4DB2-BD59-A6C34878D82A}">
                    <a16:rowId xmlns:a16="http://schemas.microsoft.com/office/drawing/2014/main" val="10004"/>
                  </a:ext>
                </a:extLst>
              </a:tr>
              <a:tr h="781170">
                <a:tc>
                  <a:txBody>
                    <a:bodyPr/>
                    <a:lstStyle/>
                    <a:p>
                      <a:r>
                        <a:rPr lang="en-GB" dirty="0"/>
                        <a:t>Divided</a:t>
                      </a:r>
                      <a:r>
                        <a:rPr lang="en-GB" baseline="0" dirty="0"/>
                        <a:t> by number of days/</a:t>
                      </a:r>
                      <a:r>
                        <a:rPr lang="cy-GB" baseline="0" dirty="0"/>
                        <a:t>Rh</a:t>
                      </a:r>
                      <a:r>
                        <a:rPr lang="cy-GB" dirty="0"/>
                        <a:t>annu gan nifer y dyddiau</a:t>
                      </a:r>
                      <a:endParaRPr lang="en-GB" dirty="0"/>
                    </a:p>
                  </a:txBody>
                  <a:tcPr/>
                </a:tc>
                <a:tc>
                  <a:txBody>
                    <a:bodyPr/>
                    <a:lstStyle/>
                    <a:p>
                      <a:pPr algn="r"/>
                      <a:r>
                        <a:rPr lang="en-GB" dirty="0"/>
                        <a:t>220</a:t>
                      </a:r>
                    </a:p>
                  </a:txBody>
                  <a:tcPr/>
                </a:tc>
                <a:extLst>
                  <a:ext uri="{0D108BD9-81ED-4DB2-BD59-A6C34878D82A}">
                    <a16:rowId xmlns:a16="http://schemas.microsoft.com/office/drawing/2014/main" val="10005"/>
                  </a:ext>
                </a:extLst>
              </a:tr>
              <a:tr h="452582">
                <a:tc>
                  <a:txBody>
                    <a:bodyPr/>
                    <a:lstStyle/>
                    <a:p>
                      <a:pPr algn="ctr"/>
                      <a:r>
                        <a:rPr lang="en-GB" b="1" dirty="0">
                          <a:solidFill>
                            <a:srgbClr val="FF0000"/>
                          </a:solidFill>
                        </a:rPr>
                        <a:t>Daily rate</a:t>
                      </a:r>
                    </a:p>
                  </a:txBody>
                  <a:tcPr/>
                </a:tc>
                <a:tc>
                  <a:txBody>
                    <a:bodyPr/>
                    <a:lstStyle/>
                    <a:p>
                      <a:pPr algn="r"/>
                      <a:r>
                        <a:rPr lang="en-GB" dirty="0"/>
                        <a:t>£125</a:t>
                      </a:r>
                    </a:p>
                  </a:txBody>
                  <a:tcPr/>
                </a:tc>
                <a:extLst>
                  <a:ext uri="{0D108BD9-81ED-4DB2-BD59-A6C34878D82A}">
                    <a16:rowId xmlns:a16="http://schemas.microsoft.com/office/drawing/2014/main" val="10006"/>
                  </a:ext>
                </a:extLst>
              </a:tr>
            </a:tbl>
          </a:graphicData>
        </a:graphic>
      </p:graphicFrame>
      <p:sp>
        <p:nvSpPr>
          <p:cNvPr id="7" name="TextBox 6"/>
          <p:cNvSpPr txBox="1"/>
          <p:nvPr/>
        </p:nvSpPr>
        <p:spPr>
          <a:xfrm>
            <a:off x="5349369" y="2678811"/>
            <a:ext cx="1780244" cy="2308324"/>
          </a:xfrm>
          <a:prstGeom prst="rect">
            <a:avLst/>
          </a:prstGeom>
          <a:ln>
            <a:solidFill>
              <a:srgbClr val="0091A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dirty="0"/>
              <a:t>Contracted days less annual and statutory leave- we use 220 for a FTE to ensure consistency</a:t>
            </a:r>
          </a:p>
        </p:txBody>
      </p:sp>
      <p:cxnSp>
        <p:nvCxnSpPr>
          <p:cNvPr id="12" name="Straight Arrow Connector 11"/>
          <p:cNvCxnSpPr/>
          <p:nvPr/>
        </p:nvCxnSpPr>
        <p:spPr>
          <a:xfrm flipH="1" flipV="1">
            <a:off x="4928917" y="4221088"/>
            <a:ext cx="420452" cy="7739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236296" y="2678811"/>
            <a:ext cx="1780244" cy="3139321"/>
          </a:xfrm>
          <a:prstGeom prst="rect">
            <a:avLst/>
          </a:prstGeom>
          <a:ln>
            <a:solidFill>
              <a:srgbClr val="0091A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dirty="0" err="1"/>
              <a:t>Dyddiau</a:t>
            </a:r>
            <a:r>
              <a:rPr lang="en-GB" dirty="0"/>
              <a:t> </a:t>
            </a:r>
            <a:r>
              <a:rPr lang="en-GB" dirty="0" err="1"/>
              <a:t>dan</a:t>
            </a:r>
            <a:r>
              <a:rPr lang="en-GB" dirty="0"/>
              <a:t> </a:t>
            </a:r>
            <a:r>
              <a:rPr lang="en-GB" dirty="0" err="1"/>
              <a:t>gontract</a:t>
            </a:r>
            <a:r>
              <a:rPr lang="en-GB" dirty="0"/>
              <a:t>  -</a:t>
            </a:r>
            <a:r>
              <a:rPr lang="en-GB" dirty="0" err="1"/>
              <a:t>a</a:t>
            </a:r>
            <a:r>
              <a:rPr lang="en-GB" u="sng" dirty="0" err="1"/>
              <a:t>bse</a:t>
            </a:r>
            <a:r>
              <a:rPr lang="en-GB" dirty="0" err="1"/>
              <a:t>noldeb</a:t>
            </a:r>
            <a:r>
              <a:rPr lang="en-GB" dirty="0"/>
              <a:t> </a:t>
            </a:r>
            <a:r>
              <a:rPr lang="en-GB" dirty="0" err="1"/>
              <a:t>blynyddol</a:t>
            </a:r>
            <a:r>
              <a:rPr lang="en-GB" dirty="0"/>
              <a:t> a </a:t>
            </a:r>
            <a:r>
              <a:rPr lang="en-GB" dirty="0" err="1"/>
              <a:t>statudol</a:t>
            </a:r>
            <a:r>
              <a:rPr lang="en-GB" dirty="0"/>
              <a:t> </a:t>
            </a:r>
            <a:r>
              <a:rPr lang="en-GB" dirty="0" err="1"/>
              <a:t>wedi</a:t>
            </a:r>
            <a:r>
              <a:rPr lang="en-GB" dirty="0"/>
              <a:t> </a:t>
            </a:r>
            <a:r>
              <a:rPr lang="en-GB" dirty="0" err="1"/>
              <a:t>ei</a:t>
            </a:r>
            <a:r>
              <a:rPr lang="en-GB" dirty="0"/>
              <a:t> </a:t>
            </a:r>
            <a:r>
              <a:rPr lang="en-GB" dirty="0" err="1"/>
              <a:t>dynny</a:t>
            </a:r>
            <a:r>
              <a:rPr lang="en-GB" dirty="0"/>
              <a:t> I </a:t>
            </a:r>
            <a:r>
              <a:rPr lang="en-GB" dirty="0" err="1"/>
              <a:t>ffwrdd</a:t>
            </a:r>
            <a:r>
              <a:rPr lang="en-GB" dirty="0"/>
              <a:t>- </a:t>
            </a:r>
            <a:r>
              <a:rPr lang="en-GB" dirty="0" err="1"/>
              <a:t>rydym</a:t>
            </a:r>
            <a:r>
              <a:rPr lang="en-GB" dirty="0"/>
              <a:t> </a:t>
            </a:r>
            <a:r>
              <a:rPr lang="en-GB" dirty="0" err="1"/>
              <a:t>yn</a:t>
            </a:r>
            <a:r>
              <a:rPr lang="en-GB" dirty="0"/>
              <a:t> </a:t>
            </a:r>
            <a:r>
              <a:rPr lang="en-GB" dirty="0" err="1"/>
              <a:t>defnyddio</a:t>
            </a:r>
            <a:r>
              <a:rPr lang="en-GB" dirty="0"/>
              <a:t> 220 </a:t>
            </a:r>
            <a:r>
              <a:rPr lang="en-GB" dirty="0" err="1"/>
              <a:t>ar</a:t>
            </a:r>
            <a:r>
              <a:rPr lang="en-GB" dirty="0"/>
              <a:t> </a:t>
            </a:r>
            <a:r>
              <a:rPr lang="en-GB" dirty="0" err="1"/>
              <a:t>gyfer</a:t>
            </a:r>
            <a:r>
              <a:rPr lang="en-GB" dirty="0"/>
              <a:t> </a:t>
            </a:r>
            <a:r>
              <a:rPr lang="en-GB" dirty="0" err="1"/>
              <a:t>ACLlA</a:t>
            </a:r>
            <a:r>
              <a:rPr lang="en-GB" dirty="0"/>
              <a:t> i </a:t>
            </a:r>
            <a:r>
              <a:rPr lang="en-GB" dirty="0" err="1"/>
              <a:t>sicrhau</a:t>
            </a:r>
            <a:r>
              <a:rPr lang="en-GB" dirty="0"/>
              <a:t> </a:t>
            </a:r>
            <a:r>
              <a:rPr lang="en-GB" dirty="0" err="1"/>
              <a:t>cysondeb</a:t>
            </a:r>
            <a:endParaRPr lang="en-GB" dirty="0"/>
          </a:p>
        </p:txBody>
      </p:sp>
    </p:spTree>
    <p:extLst>
      <p:ext uri="{BB962C8B-B14F-4D97-AF65-F5344CB8AC3E}">
        <p14:creationId xmlns:p14="http://schemas.microsoft.com/office/powerpoint/2010/main" val="631195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476249"/>
            <a:ext cx="6581775" cy="1080543"/>
          </a:xfrm>
        </p:spPr>
        <p:txBody>
          <a:bodyPr/>
          <a:lstStyle/>
          <a:p>
            <a:r>
              <a:rPr lang="en-GB" dirty="0"/>
              <a:t>Overheads/</a:t>
            </a:r>
            <a:r>
              <a:rPr lang="en-GB" dirty="0" err="1">
                <a:solidFill>
                  <a:srgbClr val="0091A5"/>
                </a:solidFill>
              </a:rPr>
              <a:t>Gorbenion</a:t>
            </a:r>
            <a:endParaRPr lang="en-GB" dirty="0">
              <a:solidFill>
                <a:srgbClr val="0091A5"/>
              </a:solidFill>
            </a:endParaRPr>
          </a:p>
        </p:txBody>
      </p:sp>
      <p:sp>
        <p:nvSpPr>
          <p:cNvPr id="3" name="Content Placeholder 2"/>
          <p:cNvSpPr>
            <a:spLocks noGrp="1"/>
          </p:cNvSpPr>
          <p:nvPr>
            <p:ph idx="1"/>
          </p:nvPr>
        </p:nvSpPr>
        <p:spPr>
          <a:xfrm>
            <a:off x="323850" y="1700808"/>
            <a:ext cx="8496300" cy="4320480"/>
          </a:xfrm>
        </p:spPr>
        <p:txBody>
          <a:bodyPr/>
          <a:lstStyle/>
          <a:p>
            <a:pPr algn="ctr"/>
            <a:r>
              <a:rPr lang="en-GB" sz="1800" dirty="0">
                <a:solidFill>
                  <a:srgbClr val="FF0000"/>
                </a:solidFill>
              </a:rPr>
              <a:t>Option 1</a:t>
            </a:r>
          </a:p>
          <a:p>
            <a:pPr algn="ctr"/>
            <a:r>
              <a:rPr lang="en-GB" sz="1800" dirty="0">
                <a:solidFill>
                  <a:srgbClr val="FF0000"/>
                </a:solidFill>
              </a:rPr>
              <a:t>Full Project Cost Recovery</a:t>
            </a:r>
          </a:p>
          <a:p>
            <a:pPr marL="342900" indent="-342900">
              <a:buFont typeface="Arial" panose="020B0604020202020204" pitchFamily="34" charset="0"/>
              <a:buChar char="•"/>
            </a:pPr>
            <a:r>
              <a:rPr lang="en-GB" sz="1800" dirty="0">
                <a:solidFill>
                  <a:schemeClr val="tx1"/>
                </a:solidFill>
              </a:rPr>
              <a:t>Project overheads would need to be identified separately and include a methodology showing the calculations and how they have been apportioned to the project. </a:t>
            </a:r>
          </a:p>
          <a:p>
            <a:pPr marL="342900" indent="-342900">
              <a:buFont typeface="Arial" panose="020B0604020202020204" pitchFamily="34" charset="0"/>
              <a:buChar char="•"/>
            </a:pPr>
            <a:r>
              <a:rPr lang="en-GB" sz="1800" dirty="0">
                <a:solidFill>
                  <a:schemeClr val="tx1"/>
                </a:solidFill>
              </a:rPr>
              <a:t>The costs will be subject to scrutiny and approval, claims will take longer to process as they will need to be fully evidenced.</a:t>
            </a:r>
          </a:p>
          <a:p>
            <a:pPr algn="ctr"/>
            <a:r>
              <a:rPr lang="en-GB" sz="1800" dirty="0" err="1">
                <a:solidFill>
                  <a:srgbClr val="FF0000"/>
                </a:solidFill>
              </a:rPr>
              <a:t>Opsiwn</a:t>
            </a:r>
            <a:r>
              <a:rPr lang="en-GB" sz="1800" dirty="0">
                <a:solidFill>
                  <a:srgbClr val="FF0000"/>
                </a:solidFill>
              </a:rPr>
              <a:t> 1 </a:t>
            </a:r>
          </a:p>
          <a:p>
            <a:pPr algn="ctr"/>
            <a:r>
              <a:rPr lang="cy-GB" sz="1800" dirty="0">
                <a:solidFill>
                  <a:srgbClr val="FF0000"/>
                </a:solidFill>
              </a:rPr>
              <a:t>Adborth amlwg o orbenion</a:t>
            </a:r>
          </a:p>
          <a:p>
            <a:pPr marL="342900" indent="-342900">
              <a:buFont typeface="Arial" panose="020B0604020202020204" pitchFamily="34" charset="0"/>
              <a:buChar char="•"/>
            </a:pPr>
            <a:r>
              <a:rPr lang="cy-GB" sz="1800" b="0" dirty="0"/>
              <a:t>Byddai angen dynodi'r gorbenion ar wahân, a chynnwys  methodoleg yn dangos y cyfrifiadau a sut y cawsant eu dosrannu i'r prosiect. </a:t>
            </a:r>
          </a:p>
          <a:p>
            <a:pPr marL="342900" indent="-342900">
              <a:buFont typeface="Arial" panose="020B0604020202020204" pitchFamily="34" charset="0"/>
              <a:buChar char="•"/>
            </a:pPr>
            <a:r>
              <a:rPr lang="cy-GB" sz="1800" b="0" dirty="0"/>
              <a:t>Bydd y costau'n destun sgriwtini a chymeradwyaeth, bydd hawliadau yn cymeryd mwy o amser i'w prosesu gan y bydd angen iddynt gael tystiolaeth lawn</a:t>
            </a:r>
            <a:endParaRPr lang="en-GB" sz="1800" dirty="0">
              <a:solidFill>
                <a:srgbClr val="FF0000"/>
              </a:solidFill>
            </a:endParaRPr>
          </a:p>
          <a:p>
            <a:r>
              <a:rPr lang="en-GB" sz="1800" dirty="0"/>
              <a:t> </a:t>
            </a:r>
          </a:p>
          <a:p>
            <a:r>
              <a:rPr lang="en-GB" dirty="0"/>
              <a:t> </a:t>
            </a:r>
          </a:p>
          <a:p>
            <a:endParaRPr lang="en-GB" dirty="0"/>
          </a:p>
          <a:p>
            <a:endParaRPr lang="en-GB" dirty="0"/>
          </a:p>
          <a:p>
            <a:endParaRPr lang="en-GB" dirty="0"/>
          </a:p>
          <a:p>
            <a:pPr marL="457200" indent="-457200">
              <a:buFont typeface="+mj-lt"/>
              <a:buAutoNum type="arabicPeriod"/>
            </a:pPr>
            <a:endParaRPr lang="en-GB" dirty="0"/>
          </a:p>
          <a:p>
            <a:pPr marL="457200" indent="-457200">
              <a:buFont typeface="+mj-lt"/>
              <a:buAutoNum type="arabicPeriod"/>
            </a:pPr>
            <a:endParaRPr lang="en-GB" dirty="0"/>
          </a:p>
          <a:p>
            <a:endParaRPr lang="en-GB" dirty="0"/>
          </a:p>
          <a:p>
            <a:pPr marL="350837" indent="-342900">
              <a:buFont typeface="Arial" panose="020B0604020202020204" pitchFamily="34" charset="0"/>
              <a:buChar char="•"/>
            </a:pPr>
            <a:r>
              <a:rPr lang="en-GB" b="0" dirty="0">
                <a:solidFill>
                  <a:schemeClr val="tx1"/>
                </a:solidFill>
              </a:rPr>
              <a:t>Includes office costs, gas, electric, rent, telephone, support functions (finance)</a:t>
            </a:r>
          </a:p>
          <a:p>
            <a:endParaRPr lang="en-GB" dirty="0"/>
          </a:p>
        </p:txBody>
      </p:sp>
    </p:spTree>
    <p:extLst>
      <p:ext uri="{BB962C8B-B14F-4D97-AF65-F5344CB8AC3E}">
        <p14:creationId xmlns:p14="http://schemas.microsoft.com/office/powerpoint/2010/main" val="3045073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23850" y="517525"/>
            <a:ext cx="6553200" cy="1143000"/>
          </a:xfrm>
          <a:prstGeom prst="rect">
            <a:avLst/>
          </a:prstGeom>
        </p:spPr>
        <p:txBody>
          <a:bodyPr vert="horz" lIns="0" tIns="0" rIns="0" bIns="0" rtlCol="0" anchor="ctr">
            <a:noAutofit/>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pPr algn="l"/>
            <a:r>
              <a:rPr lang="en-GB" dirty="0"/>
              <a:t>Overheads/</a:t>
            </a:r>
            <a:r>
              <a:rPr lang="en-GB" dirty="0" err="1">
                <a:solidFill>
                  <a:srgbClr val="0091A5"/>
                </a:solidFill>
              </a:rPr>
              <a:t>Gorbenion</a:t>
            </a:r>
            <a:endParaRPr lang="en-GB" dirty="0">
              <a:solidFill>
                <a:srgbClr val="0091A5"/>
              </a:solidFill>
            </a:endParaRPr>
          </a:p>
        </p:txBody>
      </p:sp>
      <p:sp>
        <p:nvSpPr>
          <p:cNvPr id="6" name="Content Placeholder 2"/>
          <p:cNvSpPr txBox="1">
            <a:spLocks/>
          </p:cNvSpPr>
          <p:nvPr/>
        </p:nvSpPr>
        <p:spPr>
          <a:xfrm>
            <a:off x="323850" y="1660525"/>
            <a:ext cx="8496300" cy="3529111"/>
          </a:xfrm>
          <a:prstGeom prst="rect">
            <a:avLst/>
          </a:prstGeom>
          <a:solidFill>
            <a:schemeClr val="bg1"/>
          </a:solidFill>
        </p:spPr>
        <p:txBody>
          <a:bodyPr vert="horz" lIns="0" tIns="0" rIns="0" bIns="0" rtlCol="0">
            <a:noAutofit/>
          </a:bodyPr>
          <a:lstStyle>
            <a:lvl1pPr marL="0" indent="0" algn="ctr" defTabSz="914400" rtl="0" eaLnBrk="1" latinLnBrk="0" hangingPunct="1">
              <a:spcBef>
                <a:spcPct val="20000"/>
              </a:spcBef>
              <a:buFontTx/>
              <a:buNone/>
              <a:defRPr sz="2400" b="1" kern="1200">
                <a:solidFill>
                  <a:srgbClr val="0091A5"/>
                </a:solidFill>
                <a:latin typeface="+mn-lt"/>
                <a:ea typeface="+mn-ea"/>
                <a:cs typeface="+mn-cs"/>
              </a:defRPr>
            </a:lvl1pPr>
            <a:lvl2pPr marL="457200" indent="0" algn="ctr" defTabSz="914400" rtl="0" eaLnBrk="1" latinLnBrk="0" hangingPunct="1">
              <a:spcBef>
                <a:spcPct val="20000"/>
              </a:spcBef>
              <a:buFontTx/>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Wingdings" pitchFamily="2" charset="2"/>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1600" dirty="0">
                <a:solidFill>
                  <a:srgbClr val="FF0000"/>
                </a:solidFill>
              </a:rPr>
              <a:t>Option 2 </a:t>
            </a:r>
          </a:p>
          <a:p>
            <a:r>
              <a:rPr lang="en-GB" sz="1600" u="sng" dirty="0">
                <a:solidFill>
                  <a:srgbClr val="FF0000"/>
                </a:solidFill>
              </a:rPr>
              <a:t>7% Flat rate</a:t>
            </a:r>
          </a:p>
          <a:p>
            <a:pPr marL="342900" indent="-342900" algn="l">
              <a:buFont typeface="Arial" panose="020B0604020202020204" pitchFamily="34" charset="0"/>
              <a:buChar char="•"/>
            </a:pPr>
            <a:r>
              <a:rPr lang="en-GB" sz="1600" dirty="0">
                <a:solidFill>
                  <a:schemeClr val="tx1"/>
                </a:solidFill>
              </a:rPr>
              <a:t>Applicants can add on 7% flat rate of all costs excluding ‘durable goods’ and ‘volunteers’. </a:t>
            </a:r>
          </a:p>
          <a:p>
            <a:pPr marL="342900" indent="-342900" algn="l">
              <a:buFont typeface="Arial" panose="020B0604020202020204" pitchFamily="34" charset="0"/>
              <a:buChar char="•"/>
            </a:pPr>
            <a:r>
              <a:rPr lang="en-GB" sz="1600" dirty="0">
                <a:solidFill>
                  <a:schemeClr val="tx1"/>
                </a:solidFill>
              </a:rPr>
              <a:t>This does not have to be evidenced, is easier to calculate, and speedier processing, for both ourselves and the organisation submitting the claim.</a:t>
            </a:r>
          </a:p>
          <a:p>
            <a:r>
              <a:rPr lang="en-GB" sz="1600" dirty="0"/>
              <a:t> </a:t>
            </a:r>
            <a:r>
              <a:rPr lang="en-GB" sz="1600" dirty="0" err="1">
                <a:solidFill>
                  <a:srgbClr val="FF0000"/>
                </a:solidFill>
              </a:rPr>
              <a:t>Opsiwn</a:t>
            </a:r>
            <a:r>
              <a:rPr lang="en-GB" sz="1600" dirty="0">
                <a:solidFill>
                  <a:srgbClr val="FF0000"/>
                </a:solidFill>
              </a:rPr>
              <a:t> 2</a:t>
            </a:r>
          </a:p>
          <a:p>
            <a:r>
              <a:rPr lang="en-GB" sz="1600" dirty="0">
                <a:solidFill>
                  <a:srgbClr val="FF0000"/>
                </a:solidFill>
              </a:rPr>
              <a:t>7% </a:t>
            </a:r>
            <a:r>
              <a:rPr lang="en-GB" sz="1600" dirty="0" err="1">
                <a:solidFill>
                  <a:srgbClr val="FF0000"/>
                </a:solidFill>
              </a:rPr>
              <a:t>Cyfradd</a:t>
            </a:r>
            <a:r>
              <a:rPr lang="en-GB" sz="1600" dirty="0">
                <a:solidFill>
                  <a:srgbClr val="FF0000"/>
                </a:solidFill>
              </a:rPr>
              <a:t> </a:t>
            </a:r>
            <a:r>
              <a:rPr lang="en-GB" sz="1600" dirty="0" err="1">
                <a:solidFill>
                  <a:srgbClr val="FF0000"/>
                </a:solidFill>
              </a:rPr>
              <a:t>unffurf</a:t>
            </a:r>
            <a:endParaRPr lang="en-GB" sz="1600" dirty="0">
              <a:solidFill>
                <a:srgbClr val="FF0000"/>
              </a:solidFill>
            </a:endParaRPr>
          </a:p>
          <a:p>
            <a:pPr marL="342900" indent="-342900">
              <a:buFont typeface="Arial" panose="020B0604020202020204" pitchFamily="34" charset="0"/>
              <a:buChar char="•"/>
            </a:pPr>
            <a:r>
              <a:rPr lang="en-GB" sz="1600" dirty="0"/>
              <a:t>Gall </a:t>
            </a:r>
            <a:r>
              <a:rPr lang="en-GB" sz="1600" dirty="0" err="1"/>
              <a:t>ymgeiswyr</a:t>
            </a:r>
            <a:r>
              <a:rPr lang="en-GB" sz="1600" dirty="0"/>
              <a:t> </a:t>
            </a:r>
            <a:r>
              <a:rPr lang="en-GB" sz="1600" dirty="0" err="1"/>
              <a:t>ychwanegu</a:t>
            </a:r>
            <a:r>
              <a:rPr lang="en-GB" sz="1600" dirty="0"/>
              <a:t> </a:t>
            </a:r>
            <a:r>
              <a:rPr lang="en-GB" sz="1600" dirty="0" err="1"/>
              <a:t>cyfradd</a:t>
            </a:r>
            <a:r>
              <a:rPr lang="en-GB" sz="1600" dirty="0"/>
              <a:t> </a:t>
            </a:r>
            <a:r>
              <a:rPr lang="en-GB" sz="1600" dirty="0" err="1"/>
              <a:t>unffurf</a:t>
            </a:r>
            <a:r>
              <a:rPr lang="en-GB" sz="1600" dirty="0"/>
              <a:t> o 7% </a:t>
            </a:r>
            <a:r>
              <a:rPr lang="en-GB" sz="1600" dirty="0" err="1"/>
              <a:t>o’r</a:t>
            </a:r>
            <a:r>
              <a:rPr lang="en-GB" sz="1600" dirty="0"/>
              <a:t> </a:t>
            </a:r>
            <a:r>
              <a:rPr lang="en-GB" sz="1600" dirty="0" err="1"/>
              <a:t>holl</a:t>
            </a:r>
            <a:r>
              <a:rPr lang="en-GB" sz="1600" dirty="0"/>
              <a:t> </a:t>
            </a:r>
            <a:r>
              <a:rPr lang="en-GB" sz="1600" dirty="0" err="1"/>
              <a:t>gostau</a:t>
            </a:r>
            <a:r>
              <a:rPr lang="en-GB" sz="1600" dirty="0"/>
              <a:t> ac </a:t>
            </a:r>
            <a:r>
              <a:rPr lang="en-GB" sz="1600" dirty="0" err="1"/>
              <a:t>eithro</a:t>
            </a:r>
            <a:r>
              <a:rPr lang="en-GB" sz="1600" dirty="0"/>
              <a:t> </a:t>
            </a:r>
            <a:r>
              <a:rPr lang="en-GB" sz="1600" dirty="0" err="1"/>
              <a:t>nwyddau</a:t>
            </a:r>
            <a:r>
              <a:rPr lang="en-GB" sz="1600" dirty="0"/>
              <a:t> </a:t>
            </a:r>
            <a:r>
              <a:rPr lang="en-GB" sz="1600" dirty="0" err="1"/>
              <a:t>parhaol</a:t>
            </a:r>
            <a:r>
              <a:rPr lang="en-GB" sz="1600" dirty="0"/>
              <a:t> a </a:t>
            </a:r>
            <a:r>
              <a:rPr lang="en-GB" sz="1600" dirty="0" err="1"/>
              <a:t>gwirfoddolwyr</a:t>
            </a:r>
            <a:endParaRPr lang="en-GB" sz="1600" dirty="0"/>
          </a:p>
          <a:p>
            <a:pPr marL="342900" indent="-342900">
              <a:buFont typeface="Arial" panose="020B0604020202020204" pitchFamily="34" charset="0"/>
              <a:buChar char="•"/>
            </a:pPr>
            <a:r>
              <a:rPr lang="en-GB" sz="1600" dirty="0" err="1"/>
              <a:t>Nid</a:t>
            </a:r>
            <a:r>
              <a:rPr lang="en-GB" sz="1600" dirty="0"/>
              <a:t> </a:t>
            </a:r>
            <a:r>
              <a:rPr lang="en-GB" sz="1600" dirty="0" err="1"/>
              <a:t>oes</a:t>
            </a:r>
            <a:r>
              <a:rPr lang="en-GB" sz="1600" dirty="0"/>
              <a:t> </a:t>
            </a:r>
            <a:r>
              <a:rPr lang="en-GB" sz="1600" dirty="0" err="1"/>
              <a:t>angen</a:t>
            </a:r>
            <a:r>
              <a:rPr lang="en-GB" sz="1600" dirty="0"/>
              <a:t> </a:t>
            </a:r>
            <a:r>
              <a:rPr lang="en-GB" sz="1600" dirty="0" err="1"/>
              <a:t>tystiolaeth</a:t>
            </a:r>
            <a:r>
              <a:rPr lang="en-GB" sz="1600" dirty="0"/>
              <a:t> o </a:t>
            </a:r>
            <a:r>
              <a:rPr lang="en-GB" sz="1600" dirty="0" err="1"/>
              <a:t>hyn</a:t>
            </a:r>
            <a:r>
              <a:rPr lang="en-GB" sz="1600" dirty="0"/>
              <a:t>, </a:t>
            </a:r>
            <a:r>
              <a:rPr lang="en-GB" sz="1600" dirty="0" err="1"/>
              <a:t>mae’n</a:t>
            </a:r>
            <a:r>
              <a:rPr lang="en-GB" sz="1600" dirty="0"/>
              <a:t> haws </a:t>
            </a:r>
            <a:r>
              <a:rPr lang="en-GB" sz="1600" dirty="0" err="1"/>
              <a:t>eu</a:t>
            </a:r>
            <a:r>
              <a:rPr lang="en-GB" sz="1600" dirty="0"/>
              <a:t> </a:t>
            </a:r>
            <a:r>
              <a:rPr lang="en-GB" sz="1600" dirty="0" err="1"/>
              <a:t>gyfrifo</a:t>
            </a:r>
            <a:r>
              <a:rPr lang="en-GB" sz="1600" dirty="0"/>
              <a:t> </a:t>
            </a:r>
            <a:r>
              <a:rPr lang="en-GB" sz="1600" dirty="0" err="1"/>
              <a:t>ar</a:t>
            </a:r>
            <a:r>
              <a:rPr lang="en-GB" sz="1600" dirty="0"/>
              <a:t> </a:t>
            </a:r>
            <a:r>
              <a:rPr lang="en-GB" sz="1600" dirty="0" err="1"/>
              <a:t>gyfer</a:t>
            </a:r>
            <a:r>
              <a:rPr lang="en-GB" sz="1600" dirty="0"/>
              <a:t> y </a:t>
            </a:r>
            <a:r>
              <a:rPr lang="en-GB" sz="1600" dirty="0" err="1"/>
              <a:t>ddau</a:t>
            </a:r>
            <a:r>
              <a:rPr lang="en-GB" sz="1600" dirty="0"/>
              <a:t> </a:t>
            </a:r>
            <a:r>
              <a:rPr lang="en-GB" sz="1600" dirty="0" err="1"/>
              <a:t>sefydliad</a:t>
            </a:r>
            <a:r>
              <a:rPr lang="en-GB" sz="1600" dirty="0"/>
              <a:t> a </a:t>
            </a:r>
            <a:r>
              <a:rPr lang="en-GB" sz="1600" dirty="0" err="1"/>
              <a:t>byddai</a:t>
            </a:r>
            <a:r>
              <a:rPr lang="en-GB" sz="1600" dirty="0"/>
              <a:t> </a:t>
            </a:r>
            <a:r>
              <a:rPr lang="en-GB" sz="1600" dirty="0" err="1"/>
              <a:t>prosesu</a:t>
            </a:r>
            <a:r>
              <a:rPr lang="en-GB" sz="1600" dirty="0"/>
              <a:t> </a:t>
            </a:r>
            <a:r>
              <a:rPr lang="en-GB" sz="1600" dirty="0" err="1"/>
              <a:t>yn</a:t>
            </a:r>
            <a:r>
              <a:rPr lang="en-GB" sz="1600" dirty="0"/>
              <a:t> </a:t>
            </a:r>
            <a:r>
              <a:rPr lang="en-GB" sz="1600" dirty="0" err="1"/>
              <a:t>gyflymach</a:t>
            </a:r>
            <a:r>
              <a:rPr lang="en-GB" sz="1600" dirty="0"/>
              <a:t> </a:t>
            </a:r>
            <a:r>
              <a:rPr lang="en-GB" sz="1600" dirty="0" err="1"/>
              <a:t>gennym</a:t>
            </a:r>
            <a:r>
              <a:rPr lang="en-GB" sz="1600" dirty="0"/>
              <a:t> </a:t>
            </a:r>
            <a:r>
              <a:rPr lang="en-GB" sz="1600" dirty="0" err="1"/>
              <a:t>ni</a:t>
            </a:r>
            <a:r>
              <a:rPr lang="en-GB" sz="1600" dirty="0"/>
              <a:t> </a:t>
            </a:r>
            <a:r>
              <a:rPr lang="en-GB" sz="1600" dirty="0" err="1"/>
              <a:t>a’r</a:t>
            </a:r>
            <a:r>
              <a:rPr lang="en-GB" sz="1600" dirty="0"/>
              <a:t> </a:t>
            </a:r>
            <a:r>
              <a:rPr lang="en-GB" sz="1600" dirty="0" err="1"/>
              <a:t>sefydliad</a:t>
            </a:r>
            <a:r>
              <a:rPr lang="en-GB" sz="1600" dirty="0"/>
              <a:t> </a:t>
            </a:r>
            <a:r>
              <a:rPr lang="en-GB" sz="1600" dirty="0" err="1"/>
              <a:t>sy’n</a:t>
            </a:r>
            <a:r>
              <a:rPr lang="en-GB" sz="1600" dirty="0"/>
              <a:t> </a:t>
            </a:r>
            <a:r>
              <a:rPr lang="en-GB" sz="1600" dirty="0" err="1"/>
              <a:t>cyflwyno</a:t>
            </a:r>
            <a:r>
              <a:rPr lang="en-GB" sz="1600" dirty="0"/>
              <a:t>’</a:t>
            </a:r>
          </a:p>
          <a:p>
            <a:endParaRPr lang="en-GB" dirty="0"/>
          </a:p>
          <a:p>
            <a:pPr marL="457200" indent="-457200" algn="l">
              <a:buFont typeface="+mj-lt"/>
              <a:buAutoNum type="arabicPeriod"/>
            </a:pPr>
            <a:endParaRPr lang="en-GB" dirty="0"/>
          </a:p>
          <a:p>
            <a:pPr algn="l"/>
            <a:endParaRPr lang="en-GB" dirty="0"/>
          </a:p>
          <a:p>
            <a:endParaRPr lang="en-GB" dirty="0"/>
          </a:p>
        </p:txBody>
      </p:sp>
    </p:spTree>
    <p:extLst>
      <p:ext uri="{BB962C8B-B14F-4D97-AF65-F5344CB8AC3E}">
        <p14:creationId xmlns:p14="http://schemas.microsoft.com/office/powerpoint/2010/main" val="3027847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23850" y="517525"/>
            <a:ext cx="6553200" cy="1143000"/>
          </a:xfrm>
          <a:prstGeom prst="rect">
            <a:avLst/>
          </a:prstGeom>
        </p:spPr>
        <p:txBody>
          <a:bodyPr vert="horz" lIns="0" tIns="0" rIns="0" bIns="0" rtlCol="0" anchor="ctr">
            <a:noAutofit/>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pPr algn="l"/>
            <a:r>
              <a:rPr lang="en-GB" dirty="0"/>
              <a:t>Match funding/</a:t>
            </a:r>
            <a:r>
              <a:rPr lang="en-GB" dirty="0">
                <a:solidFill>
                  <a:srgbClr val="0091A5"/>
                </a:solidFill>
              </a:rPr>
              <a:t>Arian </a:t>
            </a:r>
            <a:r>
              <a:rPr lang="en-GB" dirty="0" err="1">
                <a:solidFill>
                  <a:srgbClr val="0091A5"/>
                </a:solidFill>
              </a:rPr>
              <a:t>Cyfatebol</a:t>
            </a:r>
            <a:endParaRPr lang="en-GB" dirty="0">
              <a:solidFill>
                <a:srgbClr val="0091A5"/>
              </a:solidFill>
            </a:endParaRPr>
          </a:p>
        </p:txBody>
      </p:sp>
      <p:sp>
        <p:nvSpPr>
          <p:cNvPr id="5" name="Content Placeholder 2"/>
          <p:cNvSpPr txBox="1">
            <a:spLocks/>
          </p:cNvSpPr>
          <p:nvPr/>
        </p:nvSpPr>
        <p:spPr>
          <a:xfrm>
            <a:off x="467544" y="1660525"/>
            <a:ext cx="8496300" cy="4576787"/>
          </a:xfrm>
          <a:prstGeom prst="rect">
            <a:avLst/>
          </a:prstGeom>
          <a:solidFill>
            <a:schemeClr val="bg1"/>
          </a:solidFill>
        </p:spPr>
        <p:txBody>
          <a:bodyPr vert="horz" lIns="0" tIns="0" rIns="0" bIns="0" rtlCol="0">
            <a:noAutofit/>
          </a:bodyPr>
          <a:lstStyle>
            <a:lvl1pPr marL="0" indent="0" algn="ctr" defTabSz="914400" rtl="0" eaLnBrk="1" latinLnBrk="0" hangingPunct="1">
              <a:spcBef>
                <a:spcPct val="20000"/>
              </a:spcBef>
              <a:buFontTx/>
              <a:buNone/>
              <a:defRPr sz="2400" b="1" kern="1200">
                <a:solidFill>
                  <a:srgbClr val="0091A5"/>
                </a:solidFill>
                <a:latin typeface="+mn-lt"/>
                <a:ea typeface="+mn-ea"/>
                <a:cs typeface="+mn-cs"/>
              </a:defRPr>
            </a:lvl1pPr>
            <a:lvl2pPr marL="457200" indent="0" algn="ctr" defTabSz="914400" rtl="0" eaLnBrk="1" latinLnBrk="0" hangingPunct="1">
              <a:spcBef>
                <a:spcPct val="20000"/>
              </a:spcBef>
              <a:buFontTx/>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Wingdings" pitchFamily="2" charset="2"/>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lvl="2" indent="-285750" algn="l">
              <a:buFont typeface="Arial" panose="020B0604020202020204" pitchFamily="34" charset="0"/>
              <a:buChar char="•"/>
            </a:pPr>
            <a:r>
              <a:rPr lang="en-GB" altLang="en-US" sz="1600" dirty="0">
                <a:solidFill>
                  <a:schemeClr val="tx1"/>
                </a:solidFill>
              </a:rPr>
              <a:t>Your contribution must be ‘clean’ funds – </a:t>
            </a:r>
            <a:r>
              <a:rPr lang="en-GB" altLang="en-US" sz="1600" dirty="0">
                <a:solidFill>
                  <a:srgbClr val="FF0000"/>
                </a:solidFill>
              </a:rPr>
              <a:t>no double funding</a:t>
            </a:r>
            <a:r>
              <a:rPr lang="en-GB" altLang="en-US" sz="1600" dirty="0">
                <a:solidFill>
                  <a:schemeClr val="tx1"/>
                </a:solidFill>
              </a:rPr>
              <a:t>!</a:t>
            </a:r>
          </a:p>
          <a:p>
            <a:pPr marL="285750" lvl="2" indent="-285750" algn="l">
              <a:buFont typeface="Arial" panose="020B0604020202020204" pitchFamily="34" charset="0"/>
              <a:buChar char="•"/>
            </a:pPr>
            <a:r>
              <a:rPr lang="en-GB" altLang="en-US" sz="1600" dirty="0">
                <a:solidFill>
                  <a:schemeClr val="tx1"/>
                </a:solidFill>
              </a:rPr>
              <a:t>All parties are expected to make a contribution either in kind or cash contribution</a:t>
            </a:r>
          </a:p>
          <a:p>
            <a:pPr marL="285750" lvl="2" indent="-285750" algn="l">
              <a:buFont typeface="Arial" panose="020B0604020202020204" pitchFamily="34" charset="0"/>
              <a:buChar char="•"/>
            </a:pPr>
            <a:r>
              <a:rPr lang="en-GB" altLang="en-US" sz="1600" b="0" dirty="0">
                <a:solidFill>
                  <a:schemeClr val="tx1"/>
                </a:solidFill>
              </a:rPr>
              <a:t>Staff time as match</a:t>
            </a:r>
          </a:p>
          <a:p>
            <a:pPr marL="285750" lvl="2" indent="-285750" algn="l">
              <a:buFont typeface="Arial" panose="020B0604020202020204" pitchFamily="34" charset="0"/>
              <a:buChar char="•"/>
            </a:pPr>
            <a:r>
              <a:rPr lang="en-GB" altLang="en-US" sz="1600" dirty="0">
                <a:solidFill>
                  <a:schemeClr val="tx1"/>
                </a:solidFill>
              </a:rPr>
              <a:t>If using staff time as match then you must be able to prove that the work would not have taken place if the project did not exist – </a:t>
            </a:r>
            <a:r>
              <a:rPr lang="en-GB" altLang="en-US" sz="1600" dirty="0">
                <a:solidFill>
                  <a:srgbClr val="2D962D"/>
                </a:solidFill>
              </a:rPr>
              <a:t>Additionality</a:t>
            </a:r>
          </a:p>
          <a:p>
            <a:pPr marL="285750" lvl="2" indent="-285750" algn="l">
              <a:buFont typeface="Arial" panose="020B0604020202020204" pitchFamily="34" charset="0"/>
              <a:buChar char="•"/>
            </a:pPr>
            <a:r>
              <a:rPr lang="en-GB" altLang="en-US" sz="1600" dirty="0">
                <a:solidFill>
                  <a:schemeClr val="tx1"/>
                </a:solidFill>
              </a:rPr>
              <a:t>Lead Partner must make a 10% cash contribution</a:t>
            </a:r>
          </a:p>
          <a:p>
            <a:pPr marL="285750" lvl="2" indent="-285750" algn="l">
              <a:buFont typeface="Arial" panose="020B0604020202020204" pitchFamily="34" charset="0"/>
              <a:buChar char="•"/>
            </a:pPr>
            <a:r>
              <a:rPr lang="en-GB" altLang="en-US" sz="1600" dirty="0">
                <a:solidFill>
                  <a:schemeClr val="tx1"/>
                </a:solidFill>
              </a:rPr>
              <a:t>Match funding IS audited, treat as all other expenditure!</a:t>
            </a:r>
          </a:p>
          <a:p>
            <a:pPr marL="285750" lvl="2" indent="-285750" algn="l">
              <a:buFont typeface="Arial" panose="020B0604020202020204" pitchFamily="34" charset="0"/>
              <a:buChar char="•"/>
            </a:pPr>
            <a:endParaRPr lang="en-GB" altLang="en-US" sz="1600" dirty="0">
              <a:solidFill>
                <a:schemeClr val="tx1"/>
              </a:solidFill>
            </a:endParaRPr>
          </a:p>
          <a:p>
            <a:pPr marL="285750" lvl="2" indent="-285750" algn="l">
              <a:buFont typeface="Arial" panose="020B0604020202020204" pitchFamily="34" charset="0"/>
              <a:buChar char="•"/>
            </a:pPr>
            <a:r>
              <a:rPr lang="cy-GB" sz="1600" dirty="0">
                <a:solidFill>
                  <a:srgbClr val="0091A5"/>
                </a:solidFill>
              </a:rPr>
              <a:t>Rhaid i'ch cyfraniad fod yn arian 'glân' - </a:t>
            </a:r>
            <a:r>
              <a:rPr lang="cy-GB" sz="1600" dirty="0">
                <a:solidFill>
                  <a:srgbClr val="FF0000"/>
                </a:solidFill>
              </a:rPr>
              <a:t>dim arian wedi ei ‘ddyblu’!</a:t>
            </a:r>
            <a:r>
              <a:rPr lang="cy-GB" sz="1600" dirty="0">
                <a:solidFill>
                  <a:srgbClr val="0091A5"/>
                </a:solidFill>
              </a:rPr>
              <a:t> </a:t>
            </a:r>
          </a:p>
          <a:p>
            <a:pPr marL="285750" lvl="2" indent="-285750" algn="l">
              <a:buFont typeface="Arial" panose="020B0604020202020204" pitchFamily="34" charset="0"/>
              <a:buChar char="•"/>
            </a:pPr>
            <a:r>
              <a:rPr lang="cy-GB" sz="1600" dirty="0">
                <a:solidFill>
                  <a:srgbClr val="0091A5"/>
                </a:solidFill>
              </a:rPr>
              <a:t>Disgwylir i bob ‘partner’ wneud cyfraniad naill ai mewn ‘nwyddau’ neu arian parod </a:t>
            </a:r>
          </a:p>
          <a:p>
            <a:pPr marL="285750" lvl="2" indent="-285750" algn="l">
              <a:buFont typeface="Arial" panose="020B0604020202020204" pitchFamily="34" charset="0"/>
              <a:buChar char="•"/>
            </a:pPr>
            <a:r>
              <a:rPr lang="cy-GB" sz="1600" dirty="0">
                <a:solidFill>
                  <a:srgbClr val="0091A5"/>
                </a:solidFill>
              </a:rPr>
              <a:t>Amser staff fel cyfateb </a:t>
            </a:r>
          </a:p>
          <a:p>
            <a:pPr marL="285750" lvl="2" indent="-285750" algn="l">
              <a:buFont typeface="Arial" panose="020B0604020202020204" pitchFamily="34" charset="0"/>
              <a:buChar char="•"/>
            </a:pPr>
            <a:r>
              <a:rPr lang="cy-GB" sz="1600" dirty="0">
                <a:solidFill>
                  <a:srgbClr val="0091A5"/>
                </a:solidFill>
              </a:rPr>
              <a:t>Os yw amser staff yn cael ei ddefnyddio fel amser cyfatebol, yna mae’n rhaid i chi allu profi na fyddai’r gwaith wedi digwydd pe na bai’r prosiect yn bodoli - </a:t>
            </a:r>
            <a:r>
              <a:rPr lang="cy-GB" sz="1600" dirty="0">
                <a:solidFill>
                  <a:srgbClr val="2D962D"/>
                </a:solidFill>
              </a:rPr>
              <a:t>Ychwanegolrwydd</a:t>
            </a:r>
            <a:r>
              <a:rPr lang="cy-GB" sz="1600" dirty="0">
                <a:solidFill>
                  <a:srgbClr val="0091A5"/>
                </a:solidFill>
              </a:rPr>
              <a:t> – rhaid bod nodyn ar gontract y gweithiwr</a:t>
            </a:r>
          </a:p>
          <a:p>
            <a:pPr marL="285750" lvl="2" indent="-285750" algn="l">
              <a:buFont typeface="Arial" panose="020B0604020202020204" pitchFamily="34" charset="0"/>
              <a:buChar char="•"/>
            </a:pPr>
            <a:r>
              <a:rPr lang="cy-GB" sz="1600" dirty="0">
                <a:solidFill>
                  <a:srgbClr val="0091A5"/>
                </a:solidFill>
              </a:rPr>
              <a:t>Rhaid i'r Partner Arweiniol wneud cyfraniad arian o 10%</a:t>
            </a:r>
          </a:p>
          <a:p>
            <a:pPr marL="285750" lvl="2" indent="-285750" algn="l">
              <a:buFont typeface="Arial" panose="020B0604020202020204" pitchFamily="34" charset="0"/>
              <a:buChar char="•"/>
            </a:pPr>
            <a:r>
              <a:rPr lang="cy-GB" sz="1600" dirty="0">
                <a:solidFill>
                  <a:srgbClr val="0091A5"/>
                </a:solidFill>
              </a:rPr>
              <a:t>Mae arian cyfatebol </a:t>
            </a:r>
            <a:r>
              <a:rPr lang="cy-GB" sz="1600" b="1" dirty="0">
                <a:solidFill>
                  <a:srgbClr val="0091A5"/>
                </a:solidFill>
              </a:rPr>
              <a:t>YN</a:t>
            </a:r>
            <a:r>
              <a:rPr lang="cy-GB" sz="1600" dirty="0">
                <a:solidFill>
                  <a:srgbClr val="0091A5"/>
                </a:solidFill>
              </a:rPr>
              <a:t> cael ei archwilio, rhaid ei drin fel yr holl wariant arall!</a:t>
            </a:r>
            <a:endParaRPr lang="en-GB" altLang="en-US" sz="1600" dirty="0">
              <a:solidFill>
                <a:srgbClr val="0091A5"/>
              </a:solidFill>
            </a:endParaRPr>
          </a:p>
          <a:p>
            <a:pPr marL="285750" lvl="2" indent="-342900" algn="l">
              <a:buFont typeface="Arial" panose="020B0604020202020204" pitchFamily="34" charset="0"/>
              <a:buChar char="•"/>
            </a:pPr>
            <a:endParaRPr lang="en-GB" altLang="en-US" sz="1600" dirty="0">
              <a:solidFill>
                <a:schemeClr val="tx1"/>
              </a:solidFill>
            </a:endParaRPr>
          </a:p>
          <a:p>
            <a:pPr marL="285750" lvl="2" indent="-342900"/>
            <a:endParaRPr lang="en-GB" altLang="en-US" dirty="0">
              <a:solidFill>
                <a:schemeClr val="tx1"/>
              </a:solidFill>
            </a:endParaRPr>
          </a:p>
          <a:p>
            <a:pPr marL="0" lvl="2"/>
            <a:endParaRPr lang="en-GB" dirty="0">
              <a:solidFill>
                <a:schemeClr val="tx1"/>
              </a:solidFill>
            </a:endParaRPr>
          </a:p>
        </p:txBody>
      </p:sp>
    </p:spTree>
    <p:extLst>
      <p:ext uri="{BB962C8B-B14F-4D97-AF65-F5344CB8AC3E}">
        <p14:creationId xmlns:p14="http://schemas.microsoft.com/office/powerpoint/2010/main" val="4937750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0"/>
          <p:cNvSpPr txBox="1">
            <a:spLocks noChangeArrowheads="1"/>
          </p:cNvSpPr>
          <p:nvPr/>
        </p:nvSpPr>
        <p:spPr>
          <a:xfrm>
            <a:off x="395536" y="764704"/>
            <a:ext cx="6553200" cy="649288"/>
          </a:xfrm>
          <a:prstGeom prst="rect">
            <a:avLst/>
          </a:prstGeom>
        </p:spPr>
        <p:txBody>
          <a:bodyPr vert="horz" lIns="0" tIns="0" rIns="0" bIns="0" rtlCol="0" anchor="ctr">
            <a:no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br>
              <a:rPr lang="en-GB" altLang="en-US" sz="2000" dirty="0"/>
            </a:br>
            <a:r>
              <a:rPr lang="en-GB" altLang="en-US" sz="2000" dirty="0"/>
              <a:t>Claims evidence for volunteers/</a:t>
            </a:r>
            <a:r>
              <a:rPr lang="en-GB" sz="2000" dirty="0" err="1">
                <a:solidFill>
                  <a:srgbClr val="0091A5"/>
                </a:solidFill>
              </a:rPr>
              <a:t>Tystiolaeth</a:t>
            </a:r>
            <a:r>
              <a:rPr lang="en-GB" sz="2000" dirty="0">
                <a:solidFill>
                  <a:srgbClr val="0091A5"/>
                </a:solidFill>
              </a:rPr>
              <a:t> </a:t>
            </a:r>
            <a:r>
              <a:rPr lang="en-GB" sz="2000" dirty="0" err="1">
                <a:solidFill>
                  <a:srgbClr val="0091A5"/>
                </a:solidFill>
              </a:rPr>
              <a:t>gwirfoddolwyr</a:t>
            </a:r>
            <a:r>
              <a:rPr lang="en-GB" sz="2000" dirty="0">
                <a:solidFill>
                  <a:srgbClr val="0091A5"/>
                </a:solidFill>
              </a:rPr>
              <a:t> </a:t>
            </a:r>
            <a:r>
              <a:rPr lang="en-GB" sz="2000" dirty="0" err="1">
                <a:solidFill>
                  <a:srgbClr val="0091A5"/>
                </a:solidFill>
              </a:rPr>
              <a:t>ar</a:t>
            </a:r>
            <a:r>
              <a:rPr lang="en-GB" sz="2000" dirty="0">
                <a:solidFill>
                  <a:srgbClr val="0091A5"/>
                </a:solidFill>
              </a:rPr>
              <a:t> </a:t>
            </a:r>
            <a:r>
              <a:rPr lang="en-GB" sz="2000" dirty="0" err="1">
                <a:solidFill>
                  <a:srgbClr val="0091A5"/>
                </a:solidFill>
              </a:rPr>
              <a:t>gyfer</a:t>
            </a:r>
            <a:r>
              <a:rPr lang="en-GB" sz="2000" dirty="0">
                <a:solidFill>
                  <a:srgbClr val="0091A5"/>
                </a:solidFill>
              </a:rPr>
              <a:t> </a:t>
            </a:r>
            <a:r>
              <a:rPr lang="en-GB" sz="2000" dirty="0" err="1">
                <a:solidFill>
                  <a:srgbClr val="0091A5"/>
                </a:solidFill>
              </a:rPr>
              <a:t>hawliadau</a:t>
            </a:r>
            <a:br>
              <a:rPr lang="en-GB" sz="2000" dirty="0"/>
            </a:br>
            <a:endParaRPr lang="en-GB" altLang="en-US" sz="2000" dirty="0">
              <a:solidFill>
                <a:srgbClr val="0091A5"/>
              </a:solidFill>
            </a:endParaRPr>
          </a:p>
        </p:txBody>
      </p:sp>
      <p:sp>
        <p:nvSpPr>
          <p:cNvPr id="3" name="Rectangle 21"/>
          <p:cNvSpPr txBox="1">
            <a:spLocks noChangeArrowheads="1"/>
          </p:cNvSpPr>
          <p:nvPr/>
        </p:nvSpPr>
        <p:spPr>
          <a:xfrm>
            <a:off x="467544" y="1556792"/>
            <a:ext cx="8496300" cy="4465215"/>
          </a:xfrm>
          <a:prstGeom prst="rect">
            <a:avLst/>
          </a:prstGeom>
          <a:solidFill>
            <a:schemeClr val="bg1">
              <a:alpha val="80000"/>
            </a:schemeClr>
          </a:solidFill>
        </p:spPr>
        <p:txBody>
          <a:bodyPr vert="horz" lIns="0" tIns="0" rIns="0" bIns="0" rtlCol="0">
            <a:normAutofit fontScale="92500" lnSpcReduction="10000"/>
          </a:bodyPr>
          <a:lstStyle>
            <a:lvl1pPr marL="0" indent="0" algn="l" defTabSz="914400" rtl="0" eaLnBrk="1" latinLnBrk="0" hangingPunct="1">
              <a:spcBef>
                <a:spcPct val="20000"/>
              </a:spcBef>
              <a:buFontTx/>
              <a:buNone/>
              <a:defRPr sz="2400" b="1" kern="1200">
                <a:solidFill>
                  <a:srgbClr val="0091A5"/>
                </a:solidFill>
                <a:latin typeface="+mn-lt"/>
                <a:ea typeface="+mn-ea"/>
                <a:cs typeface="+mn-cs"/>
              </a:defRPr>
            </a:lvl1pPr>
            <a:lvl2pPr marL="0" indent="0" algn="l" defTabSz="914400" rtl="0" eaLnBrk="1" latinLnBrk="0" hangingPunct="1">
              <a:spcBef>
                <a:spcPct val="20000"/>
              </a:spcBef>
              <a:buFontTx/>
              <a:buNone/>
              <a:defRPr sz="2400" kern="1200">
                <a:solidFill>
                  <a:schemeClr val="tx1"/>
                </a:solidFill>
                <a:latin typeface="+mn-lt"/>
                <a:ea typeface="+mn-ea"/>
                <a:cs typeface="+mn-cs"/>
              </a:defRPr>
            </a:lvl2pPr>
            <a:lvl3pPr marL="266700" indent="-2667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542925" indent="-276225"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809625" indent="-2667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en-US" altLang="en-US" sz="1600" dirty="0">
                <a:cs typeface="Arial" panose="020B0604020202020204" pitchFamily="34" charset="0"/>
              </a:rPr>
              <a:t>Timesheets – make sure they are completed</a:t>
            </a:r>
          </a:p>
          <a:p>
            <a:pPr lvl="3"/>
            <a:r>
              <a:rPr lang="en-US" altLang="en-US" sz="1600" dirty="0">
                <a:cs typeface="Arial" panose="020B0604020202020204" pitchFamily="34" charset="0"/>
              </a:rPr>
              <a:t>Ensure that volunteers are completing timesheets</a:t>
            </a:r>
          </a:p>
          <a:p>
            <a:pPr lvl="3"/>
            <a:r>
              <a:rPr lang="en-US" altLang="en-US" sz="1600" dirty="0">
                <a:cs typeface="Arial" panose="020B0604020202020204" pitchFamily="34" charset="0"/>
              </a:rPr>
              <a:t>All timesheets must mention the project code/name</a:t>
            </a:r>
          </a:p>
          <a:p>
            <a:pPr lvl="3"/>
            <a:r>
              <a:rPr lang="en-US" altLang="en-US" sz="1600" dirty="0">
                <a:cs typeface="Arial" panose="020B0604020202020204" pitchFamily="34" charset="0"/>
              </a:rPr>
              <a:t>Signed by supervisor and volunteer.</a:t>
            </a:r>
          </a:p>
          <a:p>
            <a:pPr lvl="2"/>
            <a:r>
              <a:rPr lang="en-US" altLang="en-US" sz="1600" dirty="0">
                <a:cs typeface="Arial" panose="020B0604020202020204" pitchFamily="34" charset="0"/>
              </a:rPr>
              <a:t>Travel </a:t>
            </a:r>
          </a:p>
          <a:p>
            <a:pPr marL="0" lvl="2" indent="0">
              <a:buNone/>
            </a:pPr>
            <a:r>
              <a:rPr lang="en-US" altLang="en-US" sz="1600" dirty="0">
                <a:cs typeface="Arial" panose="020B0604020202020204" pitchFamily="34" charset="0"/>
              </a:rPr>
              <a:t>    </a:t>
            </a:r>
            <a:r>
              <a:rPr lang="en-US" altLang="en-US" sz="1600" dirty="0">
                <a:solidFill>
                  <a:srgbClr val="FF0000"/>
                </a:solidFill>
                <a:cs typeface="Arial" panose="020B0604020202020204" pitchFamily="34" charset="0"/>
              </a:rPr>
              <a:t>-  NRW rates must not be exceeded</a:t>
            </a:r>
          </a:p>
          <a:p>
            <a:pPr marL="0" lvl="2" indent="0">
              <a:buNone/>
            </a:pPr>
            <a:r>
              <a:rPr lang="en-US" altLang="en-US" sz="1600" dirty="0">
                <a:solidFill>
                  <a:srgbClr val="FF0000"/>
                </a:solidFill>
                <a:cs typeface="Arial" panose="020B0604020202020204" pitchFamily="34" charset="0"/>
              </a:rPr>
              <a:t>    -  Rail travel should be booked in advance to ensure the cheapest travel</a:t>
            </a:r>
          </a:p>
          <a:p>
            <a:pPr marL="0" lvl="2" indent="0">
              <a:buNone/>
            </a:pPr>
            <a:r>
              <a:rPr lang="en-US" altLang="en-US" sz="1600" dirty="0">
                <a:solidFill>
                  <a:srgbClr val="FF0000"/>
                </a:solidFill>
                <a:cs typeface="Arial" panose="020B0604020202020204" pitchFamily="34" charset="0"/>
              </a:rPr>
              <a:t>    -  NRW will not allow any flights to be costed into the application/claim</a:t>
            </a:r>
          </a:p>
          <a:p>
            <a:pPr marL="0" lvl="2" indent="0">
              <a:buNone/>
            </a:pPr>
            <a:r>
              <a:rPr lang="en-US" altLang="en-US" sz="1600" u="sng" dirty="0">
                <a:solidFill>
                  <a:srgbClr val="FF0000"/>
                </a:solidFill>
                <a:cs typeface="Arial" panose="020B0604020202020204" pitchFamily="34" charset="0"/>
              </a:rPr>
              <a:t>  </a:t>
            </a:r>
          </a:p>
          <a:p>
            <a:pPr marL="342900" indent="-342900">
              <a:buFont typeface="Arial" panose="020B0604020202020204" pitchFamily="34" charset="0"/>
              <a:buChar char="•"/>
            </a:pPr>
            <a:r>
              <a:rPr lang="en-GB" sz="1700" b="0" dirty="0" err="1"/>
              <a:t>Taflenni</a:t>
            </a:r>
            <a:r>
              <a:rPr lang="en-GB" sz="1700" b="0" dirty="0"/>
              <a:t> </a:t>
            </a:r>
            <a:r>
              <a:rPr lang="en-GB" sz="1700" b="0" dirty="0" err="1"/>
              <a:t>amser</a:t>
            </a:r>
            <a:r>
              <a:rPr lang="en-GB" sz="1700" b="0" dirty="0"/>
              <a:t> – </a:t>
            </a:r>
            <a:r>
              <a:rPr lang="en-GB" sz="1700" b="0" dirty="0" err="1"/>
              <a:t>sicrhewch</a:t>
            </a:r>
            <a:r>
              <a:rPr lang="en-GB" sz="1700" b="0" dirty="0"/>
              <a:t> </a:t>
            </a:r>
            <a:r>
              <a:rPr lang="en-GB" sz="1700" b="0" dirty="0" err="1"/>
              <a:t>eu</a:t>
            </a:r>
            <a:r>
              <a:rPr lang="en-GB" sz="1700" b="0" dirty="0"/>
              <a:t> bod </a:t>
            </a:r>
            <a:r>
              <a:rPr lang="en-GB" sz="1700" b="0" dirty="0" err="1"/>
              <a:t>wedi</a:t>
            </a:r>
            <a:r>
              <a:rPr lang="en-GB" sz="1700" b="0" dirty="0"/>
              <a:t> </a:t>
            </a:r>
            <a:r>
              <a:rPr lang="en-GB" sz="1700" b="0" dirty="0" err="1"/>
              <a:t>eu</a:t>
            </a:r>
            <a:r>
              <a:rPr lang="en-GB" sz="1700" b="0" dirty="0"/>
              <a:t> </a:t>
            </a:r>
            <a:r>
              <a:rPr lang="en-GB" sz="1700" b="0" dirty="0" err="1"/>
              <a:t>cwblhau</a:t>
            </a:r>
            <a:endParaRPr lang="en-GB" sz="1700" b="0" dirty="0"/>
          </a:p>
          <a:p>
            <a:r>
              <a:rPr lang="en-GB" sz="1700" b="0" dirty="0"/>
              <a:t>     - </a:t>
            </a:r>
            <a:r>
              <a:rPr lang="en-GB" sz="1700" b="0" dirty="0" err="1"/>
              <a:t>Sicrhewch</a:t>
            </a:r>
            <a:r>
              <a:rPr lang="en-GB" sz="1700" b="0" dirty="0"/>
              <a:t> </a:t>
            </a:r>
            <a:r>
              <a:rPr lang="en-GB" sz="1700" b="0" dirty="0" err="1"/>
              <a:t>fod</a:t>
            </a:r>
            <a:r>
              <a:rPr lang="en-GB" sz="1700" b="0" dirty="0"/>
              <a:t> </a:t>
            </a:r>
            <a:r>
              <a:rPr lang="en-GB" sz="1700" b="0" dirty="0" err="1"/>
              <a:t>gwirfoddolwyr</a:t>
            </a:r>
            <a:r>
              <a:rPr lang="en-GB" sz="1700" b="0" dirty="0"/>
              <a:t> </a:t>
            </a:r>
            <a:r>
              <a:rPr lang="en-GB" sz="1700" b="0" dirty="0" err="1"/>
              <a:t>yn</a:t>
            </a:r>
            <a:r>
              <a:rPr lang="en-GB" sz="1700" b="0" dirty="0"/>
              <a:t> </a:t>
            </a:r>
            <a:r>
              <a:rPr lang="en-GB" sz="1700" b="0" dirty="0" err="1"/>
              <a:t>cwblhau</a:t>
            </a:r>
            <a:r>
              <a:rPr lang="en-GB" sz="1700" b="0" dirty="0"/>
              <a:t> </a:t>
            </a:r>
            <a:r>
              <a:rPr lang="en-GB" sz="1700" b="0" dirty="0" err="1"/>
              <a:t>taflenni</a:t>
            </a:r>
            <a:r>
              <a:rPr lang="en-GB" sz="1700" b="0" dirty="0"/>
              <a:t> </a:t>
            </a:r>
            <a:r>
              <a:rPr lang="en-GB" sz="1700" b="0" dirty="0" err="1"/>
              <a:t>amser</a:t>
            </a:r>
            <a:endParaRPr lang="en-GB" sz="1700" b="0" dirty="0"/>
          </a:p>
          <a:p>
            <a:r>
              <a:rPr lang="en-GB" sz="1700" b="0" dirty="0"/>
              <a:t>     - </a:t>
            </a:r>
            <a:r>
              <a:rPr lang="en-GB" sz="1700" b="0" dirty="0" err="1"/>
              <a:t>Dylai</a:t>
            </a:r>
            <a:r>
              <a:rPr lang="en-GB" sz="1700" b="0" dirty="0"/>
              <a:t> </a:t>
            </a:r>
            <a:r>
              <a:rPr lang="en-GB" sz="1700" b="0" dirty="0" err="1"/>
              <a:t>pob</a:t>
            </a:r>
            <a:r>
              <a:rPr lang="en-GB" sz="1700" b="0" dirty="0"/>
              <a:t> </a:t>
            </a:r>
            <a:r>
              <a:rPr lang="en-GB" sz="1700" b="0" dirty="0" err="1"/>
              <a:t>taflen</a:t>
            </a:r>
            <a:r>
              <a:rPr lang="en-GB" sz="1700" b="0" dirty="0"/>
              <a:t> </a:t>
            </a:r>
            <a:r>
              <a:rPr lang="en-GB" sz="1700" b="0" dirty="0" err="1"/>
              <a:t>amser</a:t>
            </a:r>
            <a:r>
              <a:rPr lang="en-GB" sz="1700" b="0" dirty="0"/>
              <a:t> </a:t>
            </a:r>
            <a:r>
              <a:rPr lang="en-GB" sz="1700" b="0" dirty="0" err="1"/>
              <a:t>nodi</a:t>
            </a:r>
            <a:r>
              <a:rPr lang="en-GB" sz="1700" b="0" dirty="0"/>
              <a:t> </a:t>
            </a:r>
            <a:r>
              <a:rPr lang="en-GB" sz="1700" b="0" dirty="0" err="1"/>
              <a:t>côd</a:t>
            </a:r>
            <a:r>
              <a:rPr lang="en-GB" sz="1700" b="0" dirty="0"/>
              <a:t>/</a:t>
            </a:r>
            <a:r>
              <a:rPr lang="en-GB" sz="1700" b="0" dirty="0" err="1"/>
              <a:t>enw’r</a:t>
            </a:r>
            <a:r>
              <a:rPr lang="en-GB" sz="1700" b="0" dirty="0"/>
              <a:t> </a:t>
            </a:r>
            <a:r>
              <a:rPr lang="en-GB" sz="1700" b="0" dirty="0" err="1"/>
              <a:t>prosiect</a:t>
            </a:r>
            <a:endParaRPr lang="en-GB" sz="1700" b="0" dirty="0"/>
          </a:p>
          <a:p>
            <a:r>
              <a:rPr lang="en-GB" sz="1700" b="0" dirty="0"/>
              <a:t>     -  </a:t>
            </a:r>
            <a:r>
              <a:rPr lang="en-GB" sz="1700" b="0" dirty="0" err="1"/>
              <a:t>Wedi</a:t>
            </a:r>
            <a:r>
              <a:rPr lang="en-GB" sz="1700" b="0" dirty="0"/>
              <a:t> </a:t>
            </a:r>
            <a:r>
              <a:rPr lang="en-GB" sz="1700" b="0" dirty="0" err="1"/>
              <a:t>ei</a:t>
            </a:r>
            <a:r>
              <a:rPr lang="en-GB" sz="1700" b="0" dirty="0"/>
              <a:t> </a:t>
            </a:r>
            <a:r>
              <a:rPr lang="en-GB" sz="1700" b="0" dirty="0" err="1"/>
              <a:t>arwyddo</a:t>
            </a:r>
            <a:r>
              <a:rPr lang="en-GB" sz="1700" b="0" dirty="0"/>
              <a:t> </a:t>
            </a:r>
            <a:r>
              <a:rPr lang="en-GB" sz="1700" b="0" dirty="0" err="1"/>
              <a:t>gan</a:t>
            </a:r>
            <a:r>
              <a:rPr lang="en-GB" sz="1700" b="0" dirty="0"/>
              <a:t> y </a:t>
            </a:r>
            <a:r>
              <a:rPr lang="en-GB" sz="1700" b="0" dirty="0" err="1"/>
              <a:t>goruchwyliwr</a:t>
            </a:r>
            <a:r>
              <a:rPr lang="en-GB" sz="1700" b="0" dirty="0"/>
              <a:t> </a:t>
            </a:r>
            <a:r>
              <a:rPr lang="en-GB" sz="1700" b="0" dirty="0" err="1"/>
              <a:t>a’r</a:t>
            </a:r>
            <a:r>
              <a:rPr lang="en-GB" sz="1700" b="0" dirty="0"/>
              <a:t> </a:t>
            </a:r>
            <a:r>
              <a:rPr lang="en-GB" sz="1700" b="0" dirty="0" err="1"/>
              <a:t>gwirfoddolwr</a:t>
            </a:r>
            <a:endParaRPr lang="en-GB" sz="1700" b="0" dirty="0"/>
          </a:p>
          <a:p>
            <a:pPr marL="342900" indent="-342900">
              <a:buFont typeface="Arial" panose="020B0604020202020204" pitchFamily="34" charset="0"/>
              <a:buChar char="•"/>
            </a:pPr>
            <a:r>
              <a:rPr lang="en-GB" sz="1700" b="0" dirty="0" err="1">
                <a:solidFill>
                  <a:srgbClr val="FF0000"/>
                </a:solidFill>
              </a:rPr>
              <a:t>Teithio</a:t>
            </a:r>
            <a:endParaRPr lang="en-GB" sz="1700" b="0" dirty="0">
              <a:solidFill>
                <a:srgbClr val="FF0000"/>
              </a:solidFill>
            </a:endParaRPr>
          </a:p>
          <a:p>
            <a:r>
              <a:rPr lang="en-GB" sz="1700" b="0" dirty="0">
                <a:solidFill>
                  <a:srgbClr val="FF0000"/>
                </a:solidFill>
              </a:rPr>
              <a:t>     -  Ni </a:t>
            </a:r>
            <a:r>
              <a:rPr lang="en-GB" sz="1700" b="0" dirty="0" err="1">
                <a:solidFill>
                  <a:srgbClr val="FF0000"/>
                </a:solidFill>
              </a:rPr>
              <a:t>ddylid</a:t>
            </a:r>
            <a:r>
              <a:rPr lang="en-GB" sz="1700" b="0" dirty="0">
                <a:solidFill>
                  <a:srgbClr val="FF0000"/>
                </a:solidFill>
              </a:rPr>
              <a:t> </a:t>
            </a:r>
            <a:r>
              <a:rPr lang="en-GB" sz="1700" b="0" dirty="0" err="1">
                <a:solidFill>
                  <a:srgbClr val="FF0000"/>
                </a:solidFill>
              </a:rPr>
              <a:t>mynd</a:t>
            </a:r>
            <a:r>
              <a:rPr lang="en-GB" sz="1700" b="0" dirty="0">
                <a:solidFill>
                  <a:srgbClr val="FF0000"/>
                </a:solidFill>
              </a:rPr>
              <a:t> y </a:t>
            </a:r>
            <a:r>
              <a:rPr lang="en-GB" sz="1700" b="0" dirty="0" err="1">
                <a:solidFill>
                  <a:srgbClr val="FF0000"/>
                </a:solidFill>
              </a:rPr>
              <a:t>tu</a:t>
            </a:r>
            <a:r>
              <a:rPr lang="en-GB" sz="1700" b="0" dirty="0">
                <a:solidFill>
                  <a:srgbClr val="FF0000"/>
                </a:solidFill>
              </a:rPr>
              <a:t> </a:t>
            </a:r>
            <a:r>
              <a:rPr lang="en-GB" sz="1700" b="0" dirty="0" err="1">
                <a:solidFill>
                  <a:srgbClr val="FF0000"/>
                </a:solidFill>
              </a:rPr>
              <a:t>hwn</a:t>
            </a:r>
            <a:r>
              <a:rPr lang="en-GB" sz="1700" b="0" dirty="0">
                <a:solidFill>
                  <a:srgbClr val="FF0000"/>
                </a:solidFill>
              </a:rPr>
              <a:t> </a:t>
            </a:r>
            <a:r>
              <a:rPr lang="en-GB" sz="1700" b="0" dirty="0" err="1">
                <a:solidFill>
                  <a:srgbClr val="FF0000"/>
                </a:solidFill>
              </a:rPr>
              <a:t>i</a:t>
            </a:r>
            <a:r>
              <a:rPr lang="en-GB" sz="1700" b="0" dirty="0">
                <a:solidFill>
                  <a:srgbClr val="FF0000"/>
                </a:solidFill>
              </a:rPr>
              <a:t> </a:t>
            </a:r>
            <a:r>
              <a:rPr lang="en-GB" sz="1700" b="0" dirty="0" err="1">
                <a:solidFill>
                  <a:srgbClr val="FF0000"/>
                </a:solidFill>
              </a:rPr>
              <a:t>gyfraddau</a:t>
            </a:r>
            <a:r>
              <a:rPr lang="en-GB" sz="1700" b="0" dirty="0">
                <a:solidFill>
                  <a:srgbClr val="FF0000"/>
                </a:solidFill>
              </a:rPr>
              <a:t> CNC</a:t>
            </a:r>
          </a:p>
          <a:p>
            <a:r>
              <a:rPr lang="en-GB" sz="1700" b="0" dirty="0">
                <a:solidFill>
                  <a:srgbClr val="FF0000"/>
                </a:solidFill>
              </a:rPr>
              <a:t>     -  </a:t>
            </a:r>
            <a:r>
              <a:rPr lang="en-GB" sz="1700" b="0" dirty="0" err="1">
                <a:solidFill>
                  <a:srgbClr val="FF0000"/>
                </a:solidFill>
              </a:rPr>
              <a:t>Dylid</a:t>
            </a:r>
            <a:r>
              <a:rPr lang="en-GB" sz="1700" b="0" dirty="0">
                <a:solidFill>
                  <a:srgbClr val="FF0000"/>
                </a:solidFill>
              </a:rPr>
              <a:t> </a:t>
            </a:r>
            <a:r>
              <a:rPr lang="en-GB" sz="1700" b="0" dirty="0" err="1">
                <a:solidFill>
                  <a:srgbClr val="FF0000"/>
                </a:solidFill>
              </a:rPr>
              <a:t>archebu</a:t>
            </a:r>
            <a:r>
              <a:rPr lang="en-GB" sz="1700" b="0" dirty="0">
                <a:solidFill>
                  <a:srgbClr val="FF0000"/>
                </a:solidFill>
              </a:rPr>
              <a:t> </a:t>
            </a:r>
            <a:r>
              <a:rPr lang="en-GB" sz="1700" b="0" dirty="0" err="1">
                <a:solidFill>
                  <a:srgbClr val="FF0000"/>
                </a:solidFill>
              </a:rPr>
              <a:t>teithiau</a:t>
            </a:r>
            <a:r>
              <a:rPr lang="en-GB" sz="1700" b="0" dirty="0">
                <a:solidFill>
                  <a:srgbClr val="FF0000"/>
                </a:solidFill>
              </a:rPr>
              <a:t> </a:t>
            </a:r>
            <a:r>
              <a:rPr lang="en-GB" sz="1700" b="0" dirty="0" err="1">
                <a:solidFill>
                  <a:srgbClr val="FF0000"/>
                </a:solidFill>
              </a:rPr>
              <a:t>ar</a:t>
            </a:r>
            <a:r>
              <a:rPr lang="en-GB" sz="1700" b="0" dirty="0">
                <a:solidFill>
                  <a:srgbClr val="FF0000"/>
                </a:solidFill>
              </a:rPr>
              <a:t> y </a:t>
            </a:r>
            <a:r>
              <a:rPr lang="en-GB" sz="1700" b="0" dirty="0" err="1">
                <a:solidFill>
                  <a:srgbClr val="FF0000"/>
                </a:solidFill>
              </a:rPr>
              <a:t>rheilffyrdd</a:t>
            </a:r>
            <a:r>
              <a:rPr lang="en-GB" sz="1700" b="0" dirty="0">
                <a:solidFill>
                  <a:srgbClr val="FF0000"/>
                </a:solidFill>
              </a:rPr>
              <a:t> o </a:t>
            </a:r>
            <a:r>
              <a:rPr lang="en-GB" sz="1700" b="0" dirty="0" err="1">
                <a:solidFill>
                  <a:srgbClr val="FF0000"/>
                </a:solidFill>
              </a:rPr>
              <a:t>flaen</a:t>
            </a:r>
            <a:r>
              <a:rPr lang="en-GB" sz="1700" b="0" dirty="0">
                <a:solidFill>
                  <a:srgbClr val="FF0000"/>
                </a:solidFill>
              </a:rPr>
              <a:t> </a:t>
            </a:r>
            <a:r>
              <a:rPr lang="en-GB" sz="1700" b="0" dirty="0" err="1">
                <a:solidFill>
                  <a:srgbClr val="FF0000"/>
                </a:solidFill>
              </a:rPr>
              <a:t>llaw</a:t>
            </a:r>
            <a:r>
              <a:rPr lang="en-GB" sz="1700" b="0" dirty="0">
                <a:solidFill>
                  <a:srgbClr val="FF0000"/>
                </a:solidFill>
              </a:rPr>
              <a:t> I </a:t>
            </a:r>
            <a:r>
              <a:rPr lang="en-GB" sz="1700" b="0" dirty="0" err="1">
                <a:solidFill>
                  <a:srgbClr val="FF0000"/>
                </a:solidFill>
              </a:rPr>
              <a:t>sicrhau’r</a:t>
            </a:r>
            <a:r>
              <a:rPr lang="en-GB" sz="1700" b="0" dirty="0">
                <a:solidFill>
                  <a:srgbClr val="FF0000"/>
                </a:solidFill>
              </a:rPr>
              <a:t> </a:t>
            </a:r>
            <a:r>
              <a:rPr lang="en-GB" sz="1700" b="0" dirty="0" err="1">
                <a:solidFill>
                  <a:srgbClr val="FF0000"/>
                </a:solidFill>
              </a:rPr>
              <a:t>prisiau</a:t>
            </a:r>
            <a:r>
              <a:rPr lang="en-GB" sz="1700" b="0" dirty="0">
                <a:solidFill>
                  <a:srgbClr val="FF0000"/>
                </a:solidFill>
              </a:rPr>
              <a:t>       	</a:t>
            </a:r>
            <a:r>
              <a:rPr lang="en-GB" sz="1700" b="0" dirty="0" err="1">
                <a:solidFill>
                  <a:srgbClr val="FF0000"/>
                </a:solidFill>
              </a:rPr>
              <a:t>rhataf</a:t>
            </a:r>
            <a:r>
              <a:rPr lang="en-GB" sz="1700" b="0" dirty="0">
                <a:solidFill>
                  <a:srgbClr val="FF0000"/>
                </a:solidFill>
              </a:rPr>
              <a:t> </a:t>
            </a:r>
          </a:p>
          <a:p>
            <a:r>
              <a:rPr lang="en-GB" sz="1700" b="0" dirty="0">
                <a:solidFill>
                  <a:srgbClr val="FF0000"/>
                </a:solidFill>
              </a:rPr>
              <a:t>     -  Ni </a:t>
            </a:r>
            <a:r>
              <a:rPr lang="en-GB" sz="1700" b="0" dirty="0" err="1">
                <a:solidFill>
                  <a:srgbClr val="FF0000"/>
                </a:solidFill>
              </a:rPr>
              <a:t>fydd</a:t>
            </a:r>
            <a:r>
              <a:rPr lang="en-GB" sz="1700" b="0" dirty="0">
                <a:solidFill>
                  <a:srgbClr val="FF0000"/>
                </a:solidFill>
              </a:rPr>
              <a:t> CNC </a:t>
            </a:r>
            <a:r>
              <a:rPr lang="en-GB" sz="1700" b="0" dirty="0" err="1">
                <a:solidFill>
                  <a:srgbClr val="FF0000"/>
                </a:solidFill>
              </a:rPr>
              <a:t>yn</a:t>
            </a:r>
            <a:r>
              <a:rPr lang="en-GB" sz="1700" b="0" dirty="0">
                <a:solidFill>
                  <a:srgbClr val="FF0000"/>
                </a:solidFill>
              </a:rPr>
              <a:t> </a:t>
            </a:r>
            <a:r>
              <a:rPr lang="en-GB" sz="1700" b="0" dirty="0" err="1">
                <a:solidFill>
                  <a:srgbClr val="FF0000"/>
                </a:solidFill>
              </a:rPr>
              <a:t>caniatau</a:t>
            </a:r>
            <a:r>
              <a:rPr lang="en-GB" sz="1700" b="0" dirty="0">
                <a:solidFill>
                  <a:srgbClr val="FF0000"/>
                </a:solidFill>
              </a:rPr>
              <a:t> </a:t>
            </a:r>
            <a:r>
              <a:rPr lang="en-GB" sz="1700" b="0" dirty="0" err="1">
                <a:solidFill>
                  <a:srgbClr val="FF0000"/>
                </a:solidFill>
              </a:rPr>
              <a:t>unrhyw</a:t>
            </a:r>
            <a:r>
              <a:rPr lang="en-GB" sz="1700" b="0" dirty="0">
                <a:solidFill>
                  <a:srgbClr val="FF0000"/>
                </a:solidFill>
              </a:rPr>
              <a:t> </a:t>
            </a:r>
            <a:r>
              <a:rPr lang="en-GB" sz="1700" b="0" dirty="0" err="1">
                <a:solidFill>
                  <a:srgbClr val="FF0000"/>
                </a:solidFill>
              </a:rPr>
              <a:t>gôst</a:t>
            </a:r>
            <a:r>
              <a:rPr lang="en-GB" sz="1700" b="0" dirty="0">
                <a:solidFill>
                  <a:srgbClr val="FF0000"/>
                </a:solidFill>
              </a:rPr>
              <a:t> </a:t>
            </a:r>
            <a:r>
              <a:rPr lang="en-GB" sz="1700" b="0" dirty="0" err="1">
                <a:solidFill>
                  <a:srgbClr val="FF0000"/>
                </a:solidFill>
              </a:rPr>
              <a:t>hedfan</a:t>
            </a:r>
            <a:r>
              <a:rPr lang="en-GB" sz="1700" b="0" dirty="0">
                <a:solidFill>
                  <a:srgbClr val="FF0000"/>
                </a:solidFill>
              </a:rPr>
              <a:t>  </a:t>
            </a:r>
            <a:r>
              <a:rPr lang="en-GB" sz="1700" b="0" dirty="0" err="1">
                <a:solidFill>
                  <a:srgbClr val="FF0000"/>
                </a:solidFill>
              </a:rPr>
              <a:t>yn</a:t>
            </a:r>
            <a:r>
              <a:rPr lang="en-GB" sz="1700" b="0" dirty="0">
                <a:solidFill>
                  <a:srgbClr val="FF0000"/>
                </a:solidFill>
              </a:rPr>
              <a:t> y </a:t>
            </a:r>
            <a:r>
              <a:rPr lang="en-GB" sz="1700" b="0" dirty="0" err="1">
                <a:solidFill>
                  <a:srgbClr val="FF0000"/>
                </a:solidFill>
              </a:rPr>
              <a:t>ffurflen</a:t>
            </a:r>
            <a:r>
              <a:rPr lang="en-GB" sz="1700" b="0" dirty="0">
                <a:solidFill>
                  <a:srgbClr val="FF0000"/>
                </a:solidFill>
              </a:rPr>
              <a:t> </a:t>
            </a:r>
            <a:r>
              <a:rPr lang="en-GB" sz="1700" b="0" dirty="0" err="1">
                <a:solidFill>
                  <a:srgbClr val="FF0000"/>
                </a:solidFill>
              </a:rPr>
              <a:t>gais</a:t>
            </a:r>
            <a:r>
              <a:rPr lang="en-GB" sz="1700" b="0" dirty="0">
                <a:solidFill>
                  <a:srgbClr val="FF0000"/>
                </a:solidFill>
              </a:rPr>
              <a:t>/</a:t>
            </a:r>
            <a:r>
              <a:rPr lang="en-GB" sz="1700" b="0" dirty="0" err="1">
                <a:solidFill>
                  <a:srgbClr val="FF0000"/>
                </a:solidFill>
              </a:rPr>
              <a:t>hawlio</a:t>
            </a:r>
            <a:endParaRPr lang="en-GB" sz="1700" b="0" dirty="0">
              <a:solidFill>
                <a:srgbClr val="FF0000"/>
              </a:solidFill>
            </a:endParaRPr>
          </a:p>
          <a:p>
            <a:pPr indent="7938">
              <a:buFontTx/>
              <a:buChar char="•"/>
            </a:pPr>
            <a:endParaRPr lang="en-US" altLang="en-US" sz="2000" b="0" dirty="0">
              <a:solidFill>
                <a:schemeClr val="tx1"/>
              </a:solidFill>
              <a:cs typeface="Arial" panose="020B0604020202020204" pitchFamily="34" charset="0"/>
            </a:endParaRPr>
          </a:p>
        </p:txBody>
      </p:sp>
    </p:spTree>
    <p:extLst>
      <p:ext uri="{BB962C8B-B14F-4D97-AF65-F5344CB8AC3E}">
        <p14:creationId xmlns:p14="http://schemas.microsoft.com/office/powerpoint/2010/main" val="2143522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Volunteers/</a:t>
            </a:r>
            <a:r>
              <a:rPr lang="en-GB" dirty="0" err="1">
                <a:solidFill>
                  <a:srgbClr val="0091A5"/>
                </a:solidFill>
              </a:rPr>
              <a:t>Gwirfoddolwyr</a:t>
            </a:r>
            <a:endParaRPr lang="en-GB" dirty="0">
              <a:solidFill>
                <a:srgbClr val="0091A5"/>
              </a:solidFill>
            </a:endParaRPr>
          </a:p>
        </p:txBody>
      </p:sp>
      <p:sp>
        <p:nvSpPr>
          <p:cNvPr id="3" name="Content Placeholder 2"/>
          <p:cNvSpPr>
            <a:spLocks noGrp="1"/>
          </p:cNvSpPr>
          <p:nvPr>
            <p:ph idx="1"/>
          </p:nvPr>
        </p:nvSpPr>
        <p:spPr>
          <a:xfrm>
            <a:off x="323850" y="1689975"/>
            <a:ext cx="8496300" cy="5383427"/>
          </a:xfrm>
        </p:spPr>
        <p:txBody>
          <a:bodyPr/>
          <a:lstStyle/>
          <a:p>
            <a:r>
              <a:rPr lang="en-GB" sz="1600" b="0" dirty="0">
                <a:solidFill>
                  <a:schemeClr val="tx1"/>
                </a:solidFill>
              </a:rPr>
              <a:t>The rate for volunteers are as follows/</a:t>
            </a:r>
            <a:r>
              <a:rPr lang="cy-GB" sz="1600" b="0" dirty="0"/>
              <a:t>Mae'r gyfradd ar gyfer gwirfoddolwyr fel a ganlyn: -</a:t>
            </a:r>
            <a:br>
              <a:rPr lang="cy-GB" sz="1600" b="0" dirty="0"/>
            </a:br>
            <a:endParaRPr lang="en-GB" sz="1600" b="0" dirty="0">
              <a:solidFill>
                <a:schemeClr val="tx1"/>
              </a:solidFill>
            </a:endParaRPr>
          </a:p>
          <a:p>
            <a:r>
              <a:rPr lang="en-GB" sz="1600" b="0" dirty="0">
                <a:solidFill>
                  <a:schemeClr val="tx1"/>
                </a:solidFill>
              </a:rPr>
              <a:t>Unskilled/Admin	£7.83 per hr (£62.64 per 8hr day)</a:t>
            </a:r>
          </a:p>
          <a:p>
            <a:r>
              <a:rPr lang="en-GB" sz="1600" b="0" dirty="0">
                <a:solidFill>
                  <a:schemeClr val="tx1"/>
                </a:solidFill>
              </a:rPr>
              <a:t>(from April 18)</a:t>
            </a:r>
          </a:p>
          <a:p>
            <a:r>
              <a:rPr lang="en-GB" sz="1600" b="0" dirty="0">
                <a:solidFill>
                  <a:schemeClr val="tx1"/>
                </a:solidFill>
              </a:rPr>
              <a:t>Supervisor/ 	£12.50 per hr (£100 per 8hr day)</a:t>
            </a:r>
          </a:p>
          <a:p>
            <a:r>
              <a:rPr lang="en-GB" sz="1600" b="0" dirty="0">
                <a:solidFill>
                  <a:schemeClr val="tx1"/>
                </a:solidFill>
              </a:rPr>
              <a:t>(Technical skills)</a:t>
            </a:r>
          </a:p>
          <a:p>
            <a:r>
              <a:rPr lang="en-GB" sz="1600" b="0" dirty="0">
                <a:solidFill>
                  <a:schemeClr val="tx1"/>
                </a:solidFill>
              </a:rPr>
              <a:t>Professional 	£37.50 per hr (£300 per 8hr day) </a:t>
            </a:r>
          </a:p>
          <a:p>
            <a:r>
              <a:rPr lang="en-GB" sz="1600" b="0" dirty="0">
                <a:solidFill>
                  <a:schemeClr val="tx1"/>
                </a:solidFill>
              </a:rPr>
              <a:t>(legal scrutiny)</a:t>
            </a:r>
          </a:p>
          <a:p>
            <a:endParaRPr lang="en-GB" sz="1600" b="0" dirty="0">
              <a:solidFill>
                <a:schemeClr val="tx1"/>
              </a:solidFill>
            </a:endParaRPr>
          </a:p>
          <a:p>
            <a:r>
              <a:rPr lang="cy-GB" sz="1600" b="0" dirty="0"/>
              <a:t>Disgwyliedig / Gweinyddol	 £ 7.83 y bore (£ 62.64 y dydd 8 awr - o fis Ebrill 18)</a:t>
            </a:r>
          </a:p>
          <a:p>
            <a:endParaRPr lang="cy-GB" sz="1600" b="0" dirty="0"/>
          </a:p>
          <a:p>
            <a:r>
              <a:rPr lang="cy-GB" sz="1600" b="0" dirty="0"/>
              <a:t>Goruchwyliwr / 		£ 12.50 yr awr (£ 100 y dydd 8 awr)</a:t>
            </a:r>
            <a:br>
              <a:rPr lang="cy-GB" sz="1600" b="0" dirty="0"/>
            </a:br>
            <a:r>
              <a:rPr lang="cy-GB" sz="1600" b="0" dirty="0"/>
              <a:t>(Sgiliau technegol)</a:t>
            </a:r>
          </a:p>
          <a:p>
            <a:br>
              <a:rPr lang="cy-GB" sz="1600" b="0" dirty="0"/>
            </a:br>
            <a:r>
              <a:rPr lang="cy-GB" sz="1600" b="0" dirty="0"/>
              <a:t>Proffesiynol 		£ 37.50 yr awr (£ 300 y dydd 8 awr)</a:t>
            </a:r>
            <a:br>
              <a:rPr lang="cy-GB" sz="1600" b="0" dirty="0"/>
            </a:br>
            <a:r>
              <a:rPr lang="cy-GB" sz="1600" b="0" dirty="0"/>
              <a:t>(craffu cyfreithiol)</a:t>
            </a:r>
            <a:endParaRPr lang="en-GB" sz="1600" b="0" dirty="0">
              <a:solidFill>
                <a:schemeClr val="tx1"/>
              </a:solidFill>
            </a:endParaRPr>
          </a:p>
        </p:txBody>
      </p:sp>
    </p:spTree>
    <p:extLst>
      <p:ext uri="{BB962C8B-B14F-4D97-AF65-F5344CB8AC3E}">
        <p14:creationId xmlns:p14="http://schemas.microsoft.com/office/powerpoint/2010/main" val="582470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Y broses  </a:t>
            </a:r>
            <a:r>
              <a:rPr lang="en-GB" dirty="0">
                <a:solidFill>
                  <a:srgbClr val="0091A5"/>
                </a:solidFill>
              </a:rPr>
              <a:t>The Process</a:t>
            </a:r>
          </a:p>
        </p:txBody>
      </p:sp>
    </p:spTree>
    <p:extLst>
      <p:ext uri="{BB962C8B-B14F-4D97-AF65-F5344CB8AC3E}">
        <p14:creationId xmlns:p14="http://schemas.microsoft.com/office/powerpoint/2010/main" val="2744258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Milage</a:t>
            </a:r>
            <a:r>
              <a:rPr lang="en-GB" dirty="0"/>
              <a:t> rates/</a:t>
            </a:r>
            <a:r>
              <a:rPr lang="en-GB" dirty="0" err="1">
                <a:solidFill>
                  <a:srgbClr val="0091A5"/>
                </a:solidFill>
              </a:rPr>
              <a:t>Cyfraddau</a:t>
            </a:r>
            <a:r>
              <a:rPr lang="en-GB" dirty="0">
                <a:solidFill>
                  <a:srgbClr val="0091A5"/>
                </a:solidFill>
              </a:rPr>
              <a:t> </a:t>
            </a:r>
            <a:r>
              <a:rPr lang="en-GB" dirty="0" err="1">
                <a:solidFill>
                  <a:srgbClr val="0091A5"/>
                </a:solidFill>
              </a:rPr>
              <a:t>milltiroedd</a:t>
            </a:r>
            <a:endParaRPr lang="en-GB" dirty="0">
              <a:solidFill>
                <a:srgbClr val="0091A5"/>
              </a:solidFill>
            </a:endParaRPr>
          </a:p>
        </p:txBody>
      </p:sp>
      <p:sp>
        <p:nvSpPr>
          <p:cNvPr id="3" name="Content Placeholder 2"/>
          <p:cNvSpPr>
            <a:spLocks noGrp="1"/>
          </p:cNvSpPr>
          <p:nvPr>
            <p:ph idx="1"/>
          </p:nvPr>
        </p:nvSpPr>
        <p:spPr/>
        <p:txBody>
          <a:bodyPr/>
          <a:lstStyle/>
          <a:p>
            <a:r>
              <a:rPr lang="en-GB" sz="1400" dirty="0">
                <a:solidFill>
                  <a:schemeClr val="tx1"/>
                </a:solidFill>
              </a:rPr>
              <a:t>Cars and vans		45p per mile</a:t>
            </a:r>
          </a:p>
          <a:p>
            <a:endParaRPr lang="en-GB" sz="1400" dirty="0">
              <a:solidFill>
                <a:schemeClr val="tx1"/>
              </a:solidFill>
            </a:endParaRPr>
          </a:p>
          <a:p>
            <a:r>
              <a:rPr lang="en-GB" sz="1400" dirty="0">
                <a:solidFill>
                  <a:schemeClr val="tx1"/>
                </a:solidFill>
              </a:rPr>
              <a:t>Passenger			5p per mile</a:t>
            </a:r>
          </a:p>
          <a:p>
            <a:endParaRPr lang="en-GB" sz="1400" dirty="0">
              <a:solidFill>
                <a:schemeClr val="tx1"/>
              </a:solidFill>
            </a:endParaRPr>
          </a:p>
          <a:p>
            <a:r>
              <a:rPr lang="en-GB" sz="1400" dirty="0">
                <a:solidFill>
                  <a:schemeClr val="tx1"/>
                </a:solidFill>
              </a:rPr>
              <a:t>Towing rate 		13.5p per mile</a:t>
            </a:r>
          </a:p>
          <a:p>
            <a:endParaRPr lang="en-GB" sz="1400" dirty="0">
              <a:solidFill>
                <a:schemeClr val="tx1"/>
              </a:solidFill>
            </a:endParaRPr>
          </a:p>
          <a:p>
            <a:r>
              <a:rPr lang="en-GB" sz="1400" dirty="0">
                <a:solidFill>
                  <a:schemeClr val="tx1"/>
                </a:solidFill>
              </a:rPr>
              <a:t>Motor cycles		 24p per mile</a:t>
            </a:r>
          </a:p>
          <a:p>
            <a:endParaRPr lang="en-GB" sz="1400" dirty="0">
              <a:solidFill>
                <a:schemeClr val="tx1"/>
              </a:solidFill>
            </a:endParaRPr>
          </a:p>
          <a:p>
            <a:r>
              <a:rPr lang="en-GB" sz="1400" dirty="0">
                <a:solidFill>
                  <a:schemeClr val="tx1"/>
                </a:solidFill>
              </a:rPr>
              <a:t>Bicycles 			 20p per mile</a:t>
            </a:r>
          </a:p>
          <a:p>
            <a:endParaRPr lang="en-GB" sz="1400" dirty="0">
              <a:solidFill>
                <a:schemeClr val="tx1"/>
              </a:solidFill>
            </a:endParaRPr>
          </a:p>
          <a:p>
            <a:r>
              <a:rPr lang="cy-GB" sz="1400" dirty="0"/>
              <a:t>Ceir a faniau 		  45c y filltir</a:t>
            </a:r>
            <a:br>
              <a:rPr lang="cy-GB" sz="1400" dirty="0"/>
            </a:br>
            <a:br>
              <a:rPr lang="cy-GB" sz="1400" dirty="0"/>
            </a:br>
            <a:r>
              <a:rPr lang="cy-GB" sz="1400" dirty="0"/>
              <a:t>Teithwyr 			  5c y filltir</a:t>
            </a:r>
            <a:br>
              <a:rPr lang="cy-GB" sz="1400" dirty="0"/>
            </a:br>
            <a:br>
              <a:rPr lang="cy-GB" sz="1400" dirty="0"/>
            </a:br>
            <a:r>
              <a:rPr lang="cy-GB" sz="1400" dirty="0"/>
              <a:t>Cyfradd tynnu 		  13.5c y filltir</a:t>
            </a:r>
            <a:br>
              <a:rPr lang="cy-GB" sz="1400" dirty="0"/>
            </a:br>
            <a:br>
              <a:rPr lang="cy-GB" sz="1400" dirty="0"/>
            </a:br>
            <a:r>
              <a:rPr lang="cy-GB" sz="1400" dirty="0"/>
              <a:t>Beiciau modur 		   24c y filltir</a:t>
            </a:r>
            <a:br>
              <a:rPr lang="cy-GB" sz="1400" dirty="0"/>
            </a:br>
            <a:br>
              <a:rPr lang="cy-GB" sz="1400" dirty="0"/>
            </a:br>
            <a:r>
              <a:rPr lang="cy-GB" sz="1400" dirty="0"/>
              <a:t>Beiciau			   20c y filltir</a:t>
            </a:r>
            <a:endParaRPr lang="en-GB" sz="1400" dirty="0"/>
          </a:p>
        </p:txBody>
      </p:sp>
    </p:spTree>
    <p:extLst>
      <p:ext uri="{BB962C8B-B14F-4D97-AF65-F5344CB8AC3E}">
        <p14:creationId xmlns:p14="http://schemas.microsoft.com/office/powerpoint/2010/main" val="12220753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0"/>
          <p:cNvSpPr txBox="1">
            <a:spLocks noChangeArrowheads="1"/>
          </p:cNvSpPr>
          <p:nvPr/>
        </p:nvSpPr>
        <p:spPr>
          <a:xfrm>
            <a:off x="323850" y="755650"/>
            <a:ext cx="6553200" cy="1143000"/>
          </a:xfrm>
          <a:prstGeom prst="rect">
            <a:avLst/>
          </a:prstGeom>
        </p:spPr>
        <p:txBody>
          <a:bodyPr vert="horz" lIns="0" tIns="0" rIns="0" bIns="0" rtlCol="0" anchor="ctr">
            <a:norm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r>
              <a:rPr lang="en-GB" altLang="en-US" dirty="0"/>
              <a:t>Claims/</a:t>
            </a:r>
            <a:r>
              <a:rPr lang="en-GB" altLang="en-US" dirty="0" err="1">
                <a:solidFill>
                  <a:srgbClr val="0091A5"/>
                </a:solidFill>
              </a:rPr>
              <a:t>Hawliadau</a:t>
            </a:r>
            <a:endParaRPr lang="en-GB" altLang="en-US" dirty="0">
              <a:solidFill>
                <a:srgbClr val="0091A5"/>
              </a:solidFill>
            </a:endParaRPr>
          </a:p>
        </p:txBody>
      </p:sp>
      <p:sp>
        <p:nvSpPr>
          <p:cNvPr id="3" name="Rectangle 21"/>
          <p:cNvSpPr txBox="1">
            <a:spLocks noChangeArrowheads="1"/>
          </p:cNvSpPr>
          <p:nvPr/>
        </p:nvSpPr>
        <p:spPr>
          <a:xfrm>
            <a:off x="323850" y="1679022"/>
            <a:ext cx="8569325" cy="4342266"/>
          </a:xfrm>
          <a:prstGeom prst="rect">
            <a:avLst/>
          </a:prstGeom>
          <a:solidFill>
            <a:schemeClr val="bg1">
              <a:alpha val="84000"/>
            </a:schemeClr>
          </a:solidFill>
        </p:spPr>
        <p:txBody>
          <a:bodyPr vert="horz" lIns="0" tIns="0" rIns="0" bIns="0" rtlCol="0">
            <a:normAutofit/>
          </a:bodyPr>
          <a:lstStyle>
            <a:lvl1pPr marL="0" indent="0" algn="l" defTabSz="914400" rtl="0" eaLnBrk="1" latinLnBrk="0" hangingPunct="1">
              <a:spcBef>
                <a:spcPct val="20000"/>
              </a:spcBef>
              <a:buFontTx/>
              <a:buNone/>
              <a:defRPr sz="2400" b="1" kern="1200">
                <a:solidFill>
                  <a:srgbClr val="0091A5"/>
                </a:solidFill>
                <a:latin typeface="+mn-lt"/>
                <a:ea typeface="+mn-ea"/>
                <a:cs typeface="+mn-cs"/>
              </a:defRPr>
            </a:lvl1pPr>
            <a:lvl2pPr marL="0" indent="0" algn="l" defTabSz="914400" rtl="0" eaLnBrk="1" latinLnBrk="0" hangingPunct="1">
              <a:spcBef>
                <a:spcPct val="20000"/>
              </a:spcBef>
              <a:buFontTx/>
              <a:buNone/>
              <a:defRPr sz="2400" kern="1200">
                <a:solidFill>
                  <a:schemeClr val="tx1"/>
                </a:solidFill>
                <a:latin typeface="+mn-lt"/>
                <a:ea typeface="+mn-ea"/>
                <a:cs typeface="+mn-cs"/>
              </a:defRPr>
            </a:lvl2pPr>
            <a:lvl3pPr marL="266700" indent="-2667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542925" indent="-276225"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809625" indent="-2667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7938"/>
            <a:endParaRPr lang="en-US" altLang="en-US" dirty="0">
              <a:solidFill>
                <a:srgbClr val="2D962D"/>
              </a:solidFill>
            </a:endParaRPr>
          </a:p>
          <a:p>
            <a:pPr marL="285750" indent="-285750">
              <a:buFont typeface="Arial" panose="020B0604020202020204" pitchFamily="34" charset="0"/>
              <a:buChar char="•"/>
            </a:pPr>
            <a:r>
              <a:rPr lang="en-US" altLang="en-US" sz="1400" dirty="0">
                <a:solidFill>
                  <a:schemeClr val="tx1"/>
                </a:solidFill>
              </a:rPr>
              <a:t>Ensure that you have the controls in place to ensure that invoices are not paid without proper checks</a:t>
            </a:r>
          </a:p>
          <a:p>
            <a:pPr marL="285750" indent="-285750">
              <a:buFont typeface="Arial" panose="020B0604020202020204" pitchFamily="34" charset="0"/>
              <a:buChar char="•"/>
            </a:pPr>
            <a:r>
              <a:rPr lang="en-US" altLang="en-US" sz="1400" dirty="0">
                <a:solidFill>
                  <a:schemeClr val="tx1"/>
                </a:solidFill>
              </a:rPr>
              <a:t>Ensure that invoices and receipts are made out to your </a:t>
            </a:r>
            <a:r>
              <a:rPr lang="en-US" altLang="en-US" sz="1400" dirty="0" err="1">
                <a:solidFill>
                  <a:schemeClr val="tx1"/>
                </a:solidFill>
              </a:rPr>
              <a:t>organisation</a:t>
            </a:r>
            <a:endParaRPr lang="en-US" altLang="en-US" sz="1400" dirty="0">
              <a:solidFill>
                <a:schemeClr val="tx1"/>
              </a:solidFill>
            </a:endParaRPr>
          </a:p>
          <a:p>
            <a:pPr marL="285750" indent="-285750">
              <a:buFont typeface="Arial" panose="020B0604020202020204" pitchFamily="34" charset="0"/>
              <a:buChar char="•"/>
            </a:pPr>
            <a:r>
              <a:rPr lang="en-GB" altLang="en-US" sz="1400" dirty="0">
                <a:solidFill>
                  <a:schemeClr val="tx1"/>
                </a:solidFill>
              </a:rPr>
              <a:t>Keep original invoices with the project, </a:t>
            </a:r>
            <a:r>
              <a:rPr lang="en-US" altLang="en-US" sz="1400" dirty="0">
                <a:solidFill>
                  <a:schemeClr val="tx1"/>
                </a:solidFill>
              </a:rPr>
              <a:t>filed sequentially and referenced in case needed for audit</a:t>
            </a:r>
          </a:p>
          <a:p>
            <a:pPr marL="285750" indent="-285750">
              <a:buFont typeface="Arial" panose="020B0604020202020204" pitchFamily="34" charset="0"/>
              <a:buChar char="•"/>
            </a:pPr>
            <a:r>
              <a:rPr lang="en-US" altLang="en-US" sz="1400" dirty="0">
                <a:solidFill>
                  <a:schemeClr val="tx1"/>
                </a:solidFill>
              </a:rPr>
              <a:t>Costs are only eligible if they have been incurred during the life of the project, relevant to the project application and must have been paid before you submit the claim.</a:t>
            </a:r>
          </a:p>
          <a:p>
            <a:pPr marL="285750" indent="-285750">
              <a:buFont typeface="Arial" panose="020B0604020202020204" pitchFamily="34" charset="0"/>
              <a:buChar char="•"/>
            </a:pPr>
            <a:r>
              <a:rPr lang="en-US" altLang="en-US" sz="1400" dirty="0">
                <a:solidFill>
                  <a:schemeClr val="tx1"/>
                </a:solidFill>
              </a:rPr>
              <a:t>Transaction list of actual spend- summary of invoices</a:t>
            </a:r>
          </a:p>
          <a:p>
            <a:pPr marL="285750" indent="-285750">
              <a:buFont typeface="Arial" panose="020B0604020202020204" pitchFamily="34" charset="0"/>
              <a:buChar char="•"/>
            </a:pPr>
            <a:r>
              <a:rPr lang="cy-GB" sz="1400" dirty="0"/>
              <a:t>Sicrhewch fod gennych y rheolaethau ar waith i sicrhau nad yw anfonebau yn cael eu talu heb wiriadau priodol</a:t>
            </a:r>
            <a:br>
              <a:rPr lang="cy-GB" sz="1400" dirty="0"/>
            </a:br>
            <a:r>
              <a:rPr lang="cy-GB" sz="1400" dirty="0"/>
              <a:t>Sicrhau bod anfonebau a derbynebau yn cael eu gwneud i'ch sefydliad</a:t>
            </a:r>
            <a:br>
              <a:rPr lang="cy-GB" sz="1400" dirty="0"/>
            </a:br>
            <a:r>
              <a:rPr lang="cy-GB" sz="1400" dirty="0"/>
              <a:t>Cadwch anfonebau gwreiddiol gyda'r prosiect, a ffeiliwyd yn gyfansoddiadol a chyfeirir ato yn yr achos sy'n ofynnol i'w harchwilio</a:t>
            </a:r>
            <a:br>
              <a:rPr lang="cy-GB" sz="1400" dirty="0"/>
            </a:br>
            <a:r>
              <a:rPr lang="cy-GB" sz="1400" dirty="0"/>
              <a:t>Mae'r costau yn gymwys yn unig os cawsant eu codi yn ystod oes y prosiect, sy'n berthnasol i gais y prosiect a rhaid eu talu cyn i chi gyflwyno'r cais.</a:t>
            </a:r>
            <a:br>
              <a:rPr lang="cy-GB" sz="1400" dirty="0"/>
            </a:br>
            <a:r>
              <a:rPr lang="cy-GB" sz="1400" dirty="0"/>
              <a:t>Rhestr trafodion o wariant gwirioneddol - crynodeb o anfonebau</a:t>
            </a:r>
          </a:p>
          <a:p>
            <a:pPr marL="285750" indent="-285750">
              <a:buFont typeface="Arial" panose="020B0604020202020204" pitchFamily="34" charset="0"/>
              <a:buChar char="•"/>
            </a:pPr>
            <a:endParaRPr lang="en-US" altLang="en-US" sz="1400" dirty="0"/>
          </a:p>
        </p:txBody>
      </p:sp>
    </p:spTree>
    <p:extLst>
      <p:ext uri="{BB962C8B-B14F-4D97-AF65-F5344CB8AC3E}">
        <p14:creationId xmlns:p14="http://schemas.microsoft.com/office/powerpoint/2010/main" val="32790789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8901" y="1484784"/>
            <a:ext cx="7560840" cy="4585871"/>
          </a:xfrm>
          <a:prstGeom prst="rect">
            <a:avLst/>
          </a:prstGeom>
          <a:solidFill>
            <a:schemeClr val="bg1"/>
          </a:solidFill>
        </p:spPr>
        <p:txBody>
          <a:bodyPr wrap="square">
            <a:spAutoFit/>
          </a:bodyPr>
          <a:lstStyle/>
          <a:p>
            <a:pPr marL="296863" lvl="2" indent="-285750">
              <a:buFont typeface="Arial" panose="020B0604020202020204" pitchFamily="34" charset="0"/>
              <a:buChar char="•"/>
            </a:pPr>
            <a:r>
              <a:rPr lang="en-US" altLang="en-US" sz="1400" dirty="0">
                <a:solidFill>
                  <a:srgbClr val="000000"/>
                </a:solidFill>
                <a:latin typeface="Arial"/>
              </a:rPr>
              <a:t>Lead partner must make minimum 10% cash contribution towards the project costs.</a:t>
            </a:r>
          </a:p>
          <a:p>
            <a:pPr marL="296863" lvl="2" indent="-285750">
              <a:buFont typeface="Arial" panose="020B0604020202020204" pitchFamily="34" charset="0"/>
              <a:buChar char="•"/>
            </a:pPr>
            <a:endParaRPr lang="en-US" altLang="en-US" sz="1400" dirty="0">
              <a:solidFill>
                <a:srgbClr val="000000"/>
              </a:solidFill>
              <a:latin typeface="Arial"/>
            </a:endParaRPr>
          </a:p>
          <a:p>
            <a:pPr marL="296863" lvl="2" indent="-285750">
              <a:buFont typeface="Arial" panose="020B0604020202020204" pitchFamily="34" charset="0"/>
              <a:buChar char="•"/>
            </a:pPr>
            <a:r>
              <a:rPr lang="en-US" altLang="en-US" sz="1400" dirty="0">
                <a:solidFill>
                  <a:srgbClr val="000000"/>
                </a:solidFill>
                <a:latin typeface="Arial"/>
                <a:cs typeface="Arial" panose="020B0604020202020204" pitchFamily="34" charset="0"/>
              </a:rPr>
              <a:t>Ensure you have sufficient funds,  match funders and that your budget is as accurate as possible</a:t>
            </a:r>
          </a:p>
          <a:p>
            <a:pPr marL="296863" lvl="2" indent="-285750">
              <a:buFont typeface="Arial" panose="020B0604020202020204" pitchFamily="34" charset="0"/>
              <a:buChar char="•"/>
            </a:pPr>
            <a:endParaRPr lang="en-US" altLang="en-US" sz="1400" dirty="0">
              <a:solidFill>
                <a:srgbClr val="000000"/>
              </a:solidFill>
              <a:latin typeface="Arial"/>
              <a:cs typeface="Arial" panose="020B0604020202020204" pitchFamily="34" charset="0"/>
            </a:endParaRPr>
          </a:p>
          <a:p>
            <a:pPr marL="296863" lvl="2" indent="-285750">
              <a:buFont typeface="Arial" panose="020B0604020202020204" pitchFamily="34" charset="0"/>
              <a:buChar char="•"/>
            </a:pPr>
            <a:r>
              <a:rPr lang="en-US" altLang="en-US" sz="1400" dirty="0">
                <a:solidFill>
                  <a:srgbClr val="000000"/>
                </a:solidFill>
                <a:latin typeface="Arial"/>
                <a:cs typeface="Arial" panose="020B0604020202020204" pitchFamily="34" charset="0"/>
              </a:rPr>
              <a:t>The total cost of your funders must match the total cost of your project</a:t>
            </a:r>
          </a:p>
          <a:p>
            <a:pPr marL="296863" lvl="2" indent="-285750">
              <a:buFont typeface="Arial" panose="020B0604020202020204" pitchFamily="34" charset="0"/>
              <a:buChar char="•"/>
            </a:pPr>
            <a:endParaRPr lang="en-US" altLang="en-US" sz="1400" dirty="0">
              <a:solidFill>
                <a:srgbClr val="000000"/>
              </a:solidFill>
              <a:latin typeface="Arial"/>
              <a:cs typeface="Arial" panose="020B0604020202020204" pitchFamily="34" charset="0"/>
            </a:endParaRPr>
          </a:p>
          <a:p>
            <a:pPr marL="296863" lvl="2" indent="-285750">
              <a:buFont typeface="Arial" panose="020B0604020202020204" pitchFamily="34" charset="0"/>
              <a:buChar char="•"/>
            </a:pPr>
            <a:r>
              <a:rPr lang="en-US" altLang="en-US" sz="1400" dirty="0">
                <a:solidFill>
                  <a:srgbClr val="000000"/>
                </a:solidFill>
                <a:latin typeface="Arial"/>
                <a:cs typeface="Arial" panose="020B0604020202020204" pitchFamily="34" charset="0"/>
              </a:rPr>
              <a:t>Funding cannot be offered retrospectively or paid in advance</a:t>
            </a:r>
          </a:p>
          <a:p>
            <a:pPr marL="296863" lvl="2" indent="-285750">
              <a:buFont typeface="Arial" panose="020B0604020202020204" pitchFamily="34" charset="0"/>
              <a:buChar char="•"/>
            </a:pPr>
            <a:endParaRPr lang="en-US" altLang="en-US" sz="1400" dirty="0">
              <a:solidFill>
                <a:srgbClr val="000000"/>
              </a:solidFill>
              <a:latin typeface="Arial"/>
              <a:cs typeface="Arial" panose="020B0604020202020204" pitchFamily="34" charset="0"/>
            </a:endParaRPr>
          </a:p>
          <a:p>
            <a:pPr marL="296863" lvl="2" indent="-285750">
              <a:buFont typeface="Arial" panose="020B0604020202020204" pitchFamily="34" charset="0"/>
              <a:buChar char="•"/>
            </a:pPr>
            <a:r>
              <a:rPr lang="cy-GB" sz="1400" dirty="0">
                <a:solidFill>
                  <a:srgbClr val="0091A5"/>
                </a:solidFill>
              </a:rPr>
              <a:t>Rhaid i'r partner arweiniol wneud cyfraniad ariannol o leiaf 10% tuag at gostau'r prosiect.</a:t>
            </a:r>
            <a:br>
              <a:rPr lang="cy-GB" sz="1400" dirty="0">
                <a:solidFill>
                  <a:srgbClr val="0091A5"/>
                </a:solidFill>
              </a:rPr>
            </a:br>
            <a:br>
              <a:rPr lang="cy-GB" sz="1400" dirty="0">
                <a:solidFill>
                  <a:srgbClr val="0091A5"/>
                </a:solidFill>
              </a:rPr>
            </a:br>
            <a:r>
              <a:rPr lang="cy-GB" sz="1400" dirty="0">
                <a:solidFill>
                  <a:srgbClr val="0091A5"/>
                </a:solidFill>
              </a:rPr>
              <a:t>Sicrhewch fod gennych ddigon o arian, arianwyr cyfatebol a bod eich cyllideb mor gywir â phosib</a:t>
            </a:r>
            <a:br>
              <a:rPr lang="cy-GB" sz="1400" dirty="0">
                <a:solidFill>
                  <a:srgbClr val="0091A5"/>
                </a:solidFill>
              </a:rPr>
            </a:br>
            <a:br>
              <a:rPr lang="cy-GB" sz="1400" dirty="0">
                <a:solidFill>
                  <a:srgbClr val="0091A5"/>
                </a:solidFill>
              </a:rPr>
            </a:br>
            <a:r>
              <a:rPr lang="cy-GB" sz="1400" dirty="0">
                <a:solidFill>
                  <a:srgbClr val="0091A5"/>
                </a:solidFill>
              </a:rPr>
              <a:t>Rhaid i gyfanswm cost eich cyllidwyr gyd-fynd â chyfanswm cost eich prosiect</a:t>
            </a:r>
            <a:br>
              <a:rPr lang="cy-GB" sz="1400" dirty="0">
                <a:solidFill>
                  <a:srgbClr val="0091A5"/>
                </a:solidFill>
              </a:rPr>
            </a:br>
            <a:br>
              <a:rPr lang="cy-GB" sz="1400" dirty="0">
                <a:solidFill>
                  <a:srgbClr val="0091A5"/>
                </a:solidFill>
              </a:rPr>
            </a:br>
            <a:r>
              <a:rPr lang="cy-GB" sz="1400" dirty="0">
                <a:solidFill>
                  <a:srgbClr val="0091A5"/>
                </a:solidFill>
              </a:rPr>
              <a:t>Ni ellir cynnig cyllid yn ôl-weithredol na thalu ymlaen llaw</a:t>
            </a:r>
            <a:endParaRPr lang="en-US" altLang="en-US" dirty="0">
              <a:solidFill>
                <a:srgbClr val="0091A5"/>
              </a:solidFill>
              <a:latin typeface="Arial"/>
              <a:cs typeface="Arial" panose="020B0604020202020204" pitchFamily="34" charset="0"/>
            </a:endParaRPr>
          </a:p>
          <a:p>
            <a:pPr marL="296863" lvl="2" indent="-285750">
              <a:buFont typeface="Arial" panose="020B0604020202020204" pitchFamily="34" charset="0"/>
              <a:buChar char="•"/>
            </a:pPr>
            <a:endParaRPr lang="en-US" altLang="en-US" dirty="0">
              <a:solidFill>
                <a:srgbClr val="0091A5"/>
              </a:solidFill>
              <a:latin typeface="Arial"/>
              <a:cs typeface="Arial" panose="020B0604020202020204" pitchFamily="34" charset="0"/>
            </a:endParaRPr>
          </a:p>
          <a:p>
            <a:pPr marL="11113" lvl="2"/>
            <a:endParaRPr lang="en-US" altLang="en-US" dirty="0">
              <a:solidFill>
                <a:srgbClr val="000000"/>
              </a:solidFill>
              <a:latin typeface="Arial"/>
              <a:cs typeface="Arial" panose="020B0604020202020204" pitchFamily="34" charset="0"/>
            </a:endParaRPr>
          </a:p>
          <a:p>
            <a:pPr marL="277813" lvl="2" indent="-266700">
              <a:buFontTx/>
              <a:buChar char="•"/>
            </a:pPr>
            <a:endParaRPr lang="en-US" altLang="en-US" dirty="0">
              <a:solidFill>
                <a:srgbClr val="000000"/>
              </a:solidFill>
              <a:latin typeface="Arial"/>
              <a:cs typeface="Arial" panose="020B0604020202020204" pitchFamily="34" charset="0"/>
            </a:endParaRPr>
          </a:p>
        </p:txBody>
      </p:sp>
      <p:sp>
        <p:nvSpPr>
          <p:cNvPr id="5" name="TextBox 4"/>
          <p:cNvSpPr txBox="1"/>
          <p:nvPr/>
        </p:nvSpPr>
        <p:spPr>
          <a:xfrm>
            <a:off x="611560" y="836712"/>
            <a:ext cx="6048672" cy="400110"/>
          </a:xfrm>
          <a:prstGeom prst="rect">
            <a:avLst/>
          </a:prstGeom>
          <a:noFill/>
        </p:spPr>
        <p:txBody>
          <a:bodyPr wrap="square" rtlCol="0">
            <a:spAutoFit/>
          </a:bodyPr>
          <a:lstStyle/>
          <a:p>
            <a:r>
              <a:rPr lang="en-GB" sz="2000" b="1" dirty="0"/>
              <a:t>General Principles/</a:t>
            </a:r>
            <a:r>
              <a:rPr lang="en-GB" sz="2000" b="1" dirty="0" err="1">
                <a:solidFill>
                  <a:srgbClr val="0091A5"/>
                </a:solidFill>
              </a:rPr>
              <a:t>Egwyddorion</a:t>
            </a:r>
            <a:r>
              <a:rPr lang="en-GB" sz="2000" b="1" dirty="0">
                <a:solidFill>
                  <a:srgbClr val="0091A5"/>
                </a:solidFill>
              </a:rPr>
              <a:t> </a:t>
            </a:r>
            <a:r>
              <a:rPr lang="en-GB" sz="2000" b="1" dirty="0" err="1">
                <a:solidFill>
                  <a:srgbClr val="0091A5"/>
                </a:solidFill>
              </a:rPr>
              <a:t>Cyffredinol</a:t>
            </a:r>
            <a:endParaRPr lang="en-GB" sz="2000" b="1" dirty="0">
              <a:solidFill>
                <a:srgbClr val="0091A5"/>
              </a:solidFill>
            </a:endParaRPr>
          </a:p>
        </p:txBody>
      </p:sp>
    </p:spTree>
    <p:extLst>
      <p:ext uri="{BB962C8B-B14F-4D97-AF65-F5344CB8AC3E}">
        <p14:creationId xmlns:p14="http://schemas.microsoft.com/office/powerpoint/2010/main" val="41223352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6078" y="548680"/>
            <a:ext cx="4392166" cy="1224559"/>
          </a:xfrm>
        </p:spPr>
        <p:txBody>
          <a:bodyPr/>
          <a:lstStyle/>
          <a:p>
            <a:pPr algn="ctr"/>
            <a:r>
              <a:rPr lang="en-GB" dirty="0"/>
              <a:t>Questions/</a:t>
            </a:r>
            <a:r>
              <a:rPr lang="en-GB" dirty="0" err="1">
                <a:solidFill>
                  <a:srgbClr val="0091A5"/>
                </a:solidFill>
              </a:rPr>
              <a:t>Cwestiynau</a:t>
            </a:r>
            <a:endParaRPr lang="en-GB" dirty="0">
              <a:solidFill>
                <a:srgbClr val="0091A5"/>
              </a:solidFill>
            </a:endParaRPr>
          </a:p>
        </p:txBody>
      </p:sp>
      <p:sp>
        <p:nvSpPr>
          <p:cNvPr id="3" name="Content Placeholder 2"/>
          <p:cNvSpPr>
            <a:spLocks noGrp="1"/>
          </p:cNvSpPr>
          <p:nvPr>
            <p:ph idx="1"/>
          </p:nvPr>
        </p:nvSpPr>
        <p:spPr>
          <a:xfrm>
            <a:off x="323850" y="1700808"/>
            <a:ext cx="8496622" cy="4752380"/>
          </a:xfrm>
        </p:spPr>
        <p:txBody>
          <a:bodyPr/>
          <a:lstStyle/>
          <a:p>
            <a:pPr algn="ctr"/>
            <a:r>
              <a:rPr lang="en-GB" dirty="0"/>
              <a:t>  </a:t>
            </a:r>
            <a:r>
              <a:rPr lang="en-GB" sz="1400" dirty="0">
                <a:solidFill>
                  <a:schemeClr val="tx1"/>
                </a:solidFill>
              </a:rPr>
              <a:t>Thank you for your time/</a:t>
            </a:r>
            <a:r>
              <a:rPr lang="en-GB" sz="1400" dirty="0" err="1"/>
              <a:t>Diolch</a:t>
            </a:r>
            <a:r>
              <a:rPr lang="en-GB" sz="1400" dirty="0"/>
              <a:t> am </a:t>
            </a:r>
            <a:r>
              <a:rPr lang="en-GB" sz="1400" dirty="0" err="1"/>
              <a:t>eich</a:t>
            </a:r>
            <a:r>
              <a:rPr lang="en-GB" sz="1400" dirty="0"/>
              <a:t> </a:t>
            </a:r>
            <a:r>
              <a:rPr lang="en-GB" sz="1400" dirty="0" err="1"/>
              <a:t>amser</a:t>
            </a:r>
            <a:endParaRPr lang="en-GB" sz="1400" dirty="0"/>
          </a:p>
          <a:p>
            <a:pPr algn="ctr"/>
            <a:endParaRPr lang="en-GB" sz="1400" dirty="0"/>
          </a:p>
          <a:p>
            <a:pPr lvl="0">
              <a:lnSpc>
                <a:spcPct val="70000"/>
              </a:lnSpc>
            </a:pPr>
            <a:r>
              <a:rPr lang="en-GB" sz="1400" dirty="0">
                <a:solidFill>
                  <a:schemeClr val="tx1"/>
                </a:solidFill>
              </a:rPr>
              <a:t>Your local Partnerships Officers are there to support you in the management of partnership funding so please contact them.</a:t>
            </a:r>
          </a:p>
          <a:p>
            <a:pPr lvl="0">
              <a:lnSpc>
                <a:spcPct val="70000"/>
              </a:lnSpc>
            </a:pPr>
            <a:br>
              <a:rPr lang="cy-GB" sz="1400" dirty="0">
                <a:solidFill>
                  <a:schemeClr val="tx1"/>
                </a:solidFill>
              </a:rPr>
            </a:br>
            <a:r>
              <a:rPr lang="cy-GB" sz="1400" dirty="0"/>
              <a:t>Mae eich Swyddogion Partneriaethau lleol yno i'ch cefnogi chi wrth reoli arian partneriaeth felly cysylltwch â nhw.</a:t>
            </a:r>
            <a:endParaRPr lang="en-GB" sz="1400" dirty="0"/>
          </a:p>
          <a:p>
            <a:pPr lvl="0">
              <a:lnSpc>
                <a:spcPct val="70000"/>
              </a:lnSpc>
            </a:pPr>
            <a:endParaRPr lang="en-GB" sz="1400" dirty="0"/>
          </a:p>
          <a:p>
            <a:pPr lvl="0">
              <a:lnSpc>
                <a:spcPct val="70000"/>
              </a:lnSpc>
            </a:pPr>
            <a:r>
              <a:rPr lang="en-GB" sz="1400" dirty="0">
                <a:solidFill>
                  <a:schemeClr val="tx1"/>
                </a:solidFill>
              </a:rPr>
              <a:t>For financial support with any future NRW funding agreement or claim please contact the  Finance Partnership &amp; Grants  Team. </a:t>
            </a:r>
          </a:p>
          <a:p>
            <a:pPr lvl="0">
              <a:lnSpc>
                <a:spcPct val="70000"/>
              </a:lnSpc>
            </a:pPr>
            <a:endParaRPr lang="en-GB" sz="1400" dirty="0"/>
          </a:p>
          <a:p>
            <a:pPr lvl="0">
              <a:lnSpc>
                <a:spcPct val="70000"/>
              </a:lnSpc>
            </a:pPr>
            <a:r>
              <a:rPr lang="en-GB" sz="1400" dirty="0"/>
              <a:t>I </a:t>
            </a:r>
            <a:r>
              <a:rPr lang="en-GB" sz="1400" dirty="0" err="1"/>
              <a:t>gael</a:t>
            </a:r>
            <a:r>
              <a:rPr lang="en-GB" sz="1400" dirty="0"/>
              <a:t> </a:t>
            </a:r>
            <a:r>
              <a:rPr lang="en-GB" sz="1400" dirty="0" err="1"/>
              <a:t>cymorth</a:t>
            </a:r>
            <a:r>
              <a:rPr lang="en-GB" sz="1400" dirty="0"/>
              <a:t> </a:t>
            </a:r>
            <a:r>
              <a:rPr lang="en-GB" sz="1400" dirty="0" err="1"/>
              <a:t>ariannol</a:t>
            </a:r>
            <a:r>
              <a:rPr lang="en-GB" sz="1400" dirty="0"/>
              <a:t> </a:t>
            </a:r>
            <a:r>
              <a:rPr lang="en-GB" sz="1400" dirty="0" err="1"/>
              <a:t>gydag</a:t>
            </a:r>
            <a:r>
              <a:rPr lang="en-GB" sz="1400" dirty="0"/>
              <a:t> </a:t>
            </a:r>
            <a:r>
              <a:rPr lang="en-GB" sz="1400" dirty="0" err="1"/>
              <a:t>unrhyw</a:t>
            </a:r>
            <a:r>
              <a:rPr lang="en-GB" sz="1400" dirty="0"/>
              <a:t> </a:t>
            </a:r>
            <a:r>
              <a:rPr lang="en-GB" sz="1400" dirty="0" err="1"/>
              <a:t>gytundeb</a:t>
            </a:r>
            <a:r>
              <a:rPr lang="en-GB" sz="1400" dirty="0"/>
              <a:t> </a:t>
            </a:r>
            <a:r>
              <a:rPr lang="en-GB" sz="1400" dirty="0" err="1"/>
              <a:t>neu</a:t>
            </a:r>
            <a:r>
              <a:rPr lang="en-GB" sz="1400" dirty="0"/>
              <a:t> </a:t>
            </a:r>
            <a:r>
              <a:rPr lang="en-GB" sz="1400" dirty="0" err="1"/>
              <a:t>hawliad</a:t>
            </a:r>
            <a:r>
              <a:rPr lang="en-GB" sz="1400" dirty="0"/>
              <a:t> </a:t>
            </a:r>
            <a:r>
              <a:rPr lang="en-GB" sz="1400" dirty="0" err="1"/>
              <a:t>cyllid</a:t>
            </a:r>
            <a:r>
              <a:rPr lang="en-GB" sz="1400" dirty="0"/>
              <a:t> NRW </a:t>
            </a:r>
            <a:r>
              <a:rPr lang="en-GB" sz="1400" dirty="0" err="1"/>
              <a:t>yn</a:t>
            </a:r>
            <a:r>
              <a:rPr lang="en-GB" sz="1400" dirty="0"/>
              <a:t> y </a:t>
            </a:r>
            <a:r>
              <a:rPr lang="en-GB" sz="1400" dirty="0" err="1"/>
              <a:t>dyfodol</a:t>
            </a:r>
            <a:r>
              <a:rPr lang="en-GB" sz="1400" dirty="0"/>
              <a:t>, </a:t>
            </a:r>
            <a:r>
              <a:rPr lang="en-GB" sz="1400" dirty="0" err="1"/>
              <a:t>cysylltwch</a:t>
            </a:r>
            <a:r>
              <a:rPr lang="en-GB" sz="1400" dirty="0"/>
              <a:t> </a:t>
            </a:r>
            <a:r>
              <a:rPr lang="en-GB" sz="1400" dirty="0" err="1"/>
              <a:t>â'r</a:t>
            </a:r>
            <a:r>
              <a:rPr lang="en-GB" sz="1400" dirty="0"/>
              <a:t> </a:t>
            </a:r>
            <a:r>
              <a:rPr lang="en-GB" sz="1400" dirty="0" err="1"/>
              <a:t>Tîm</a:t>
            </a:r>
            <a:r>
              <a:rPr lang="en-GB" sz="1400" dirty="0"/>
              <a:t> </a:t>
            </a:r>
            <a:r>
              <a:rPr lang="en-GB" sz="1400" dirty="0" err="1"/>
              <a:t>Partneriaeth</a:t>
            </a:r>
            <a:r>
              <a:rPr lang="en-GB" sz="1400" dirty="0"/>
              <a:t> </a:t>
            </a:r>
            <a:r>
              <a:rPr lang="en-GB" sz="1400" dirty="0" err="1"/>
              <a:t>Cyllid</a:t>
            </a:r>
            <a:r>
              <a:rPr lang="en-GB" sz="1400" dirty="0"/>
              <a:t> a </a:t>
            </a:r>
            <a:r>
              <a:rPr lang="en-GB" sz="1400" dirty="0" err="1"/>
              <a:t>Grantiau</a:t>
            </a:r>
            <a:r>
              <a:rPr lang="en-GB" sz="1400" dirty="0"/>
              <a:t>.</a:t>
            </a:r>
          </a:p>
          <a:p>
            <a:pPr lvl="0">
              <a:lnSpc>
                <a:spcPct val="70000"/>
              </a:lnSpc>
            </a:pPr>
            <a:endParaRPr lang="en-GB" sz="1400" dirty="0">
              <a:hlinkClick r:id=""/>
            </a:endParaRPr>
          </a:p>
          <a:p>
            <a:pPr lvl="0">
              <a:lnSpc>
                <a:spcPct val="70000"/>
              </a:lnSpc>
            </a:pPr>
            <a:r>
              <a:rPr lang="en-GB" sz="1400" dirty="0">
                <a:hlinkClick r:id=""/>
              </a:rPr>
              <a:t>Grants.enquiries@cyfoethnaturiolcymru.gov.uk</a:t>
            </a:r>
            <a:endParaRPr lang="en-GB" sz="1400" dirty="0"/>
          </a:p>
          <a:p>
            <a:pPr lvl="0">
              <a:lnSpc>
                <a:spcPct val="70000"/>
              </a:lnSpc>
            </a:pPr>
            <a:endParaRPr lang="en-GB" sz="1400" dirty="0"/>
          </a:p>
          <a:p>
            <a:pPr lvl="0">
              <a:lnSpc>
                <a:spcPct val="70000"/>
              </a:lnSpc>
            </a:pPr>
            <a:r>
              <a:rPr lang="en-GB" sz="1400" dirty="0"/>
              <a:t>Shirley Hughes</a:t>
            </a:r>
          </a:p>
          <a:p>
            <a:pPr lvl="0">
              <a:lnSpc>
                <a:spcPct val="70000"/>
              </a:lnSpc>
            </a:pPr>
            <a:r>
              <a:rPr lang="en-GB" sz="1400" dirty="0"/>
              <a:t>Hayley MacDonald Jones</a:t>
            </a:r>
          </a:p>
          <a:p>
            <a:pPr lvl="0">
              <a:lnSpc>
                <a:spcPct val="70000"/>
              </a:lnSpc>
            </a:pPr>
            <a:r>
              <a:rPr lang="en-GB" sz="1400" dirty="0"/>
              <a:t>Carolyn Williams  </a:t>
            </a:r>
          </a:p>
          <a:p>
            <a:pPr lvl="0">
              <a:lnSpc>
                <a:spcPct val="70000"/>
              </a:lnSpc>
            </a:pPr>
            <a:endParaRPr lang="en-GB" sz="1400" dirty="0"/>
          </a:p>
          <a:p>
            <a:endParaRPr lang="en-GB" dirty="0"/>
          </a:p>
        </p:txBody>
      </p:sp>
    </p:spTree>
    <p:extLst>
      <p:ext uri="{BB962C8B-B14F-4D97-AF65-F5344CB8AC3E}">
        <p14:creationId xmlns:p14="http://schemas.microsoft.com/office/powerpoint/2010/main" val="28587037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GB" sz="4400" dirty="0"/>
          </a:p>
          <a:p>
            <a:pPr algn="ctr"/>
            <a:r>
              <a:rPr lang="en-GB" sz="4400" dirty="0" err="1"/>
              <a:t>Diolch</a:t>
            </a:r>
            <a:endParaRPr lang="en-GB" sz="4400" dirty="0"/>
          </a:p>
          <a:p>
            <a:pPr algn="ctr"/>
            <a:r>
              <a:rPr lang="en-GB" sz="4400" dirty="0">
                <a:solidFill>
                  <a:schemeClr val="tx1"/>
                </a:solidFill>
              </a:rPr>
              <a:t>Thank you </a:t>
            </a:r>
          </a:p>
        </p:txBody>
      </p:sp>
    </p:spTree>
    <p:extLst>
      <p:ext uri="{BB962C8B-B14F-4D97-AF65-F5344CB8AC3E}">
        <p14:creationId xmlns:p14="http://schemas.microsoft.com/office/powerpoint/2010/main" val="32341366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476249"/>
            <a:ext cx="6581775" cy="792511"/>
          </a:xfrm>
        </p:spPr>
        <p:txBody>
          <a:bodyPr/>
          <a:lstStyle/>
          <a:p>
            <a:r>
              <a:rPr lang="en-GB" sz="2000" dirty="0"/>
              <a:t>More help?/ </a:t>
            </a:r>
            <a:r>
              <a:rPr lang="en-GB" sz="2000" dirty="0" err="1"/>
              <a:t>Mwy</a:t>
            </a:r>
            <a:r>
              <a:rPr lang="en-GB" sz="2000" dirty="0"/>
              <a:t> o help?</a:t>
            </a:r>
          </a:p>
        </p:txBody>
      </p:sp>
      <p:sp>
        <p:nvSpPr>
          <p:cNvPr id="3" name="Content Placeholder 2"/>
          <p:cNvSpPr>
            <a:spLocks noGrp="1"/>
          </p:cNvSpPr>
          <p:nvPr>
            <p:ph idx="1"/>
          </p:nvPr>
        </p:nvSpPr>
        <p:spPr>
          <a:xfrm>
            <a:off x="354831" y="1052736"/>
            <a:ext cx="8280598" cy="5184428"/>
          </a:xfrm>
        </p:spPr>
        <p:txBody>
          <a:bodyPr/>
          <a:lstStyle/>
          <a:p>
            <a:pPr algn="ctr"/>
            <a:r>
              <a:rPr lang="en-GB" sz="1600" dirty="0">
                <a:solidFill>
                  <a:schemeClr val="tx1"/>
                </a:solidFill>
              </a:rPr>
              <a:t>General queries and form submission: </a:t>
            </a:r>
          </a:p>
          <a:p>
            <a:pPr algn="ctr"/>
            <a:r>
              <a:rPr lang="en-GB" sz="1600" b="0" dirty="0">
                <a:hlinkClick r:id="rId2"/>
              </a:rPr>
              <a:t>FundingApplication@cyfoethnaturiolcymru.gov.uk</a:t>
            </a:r>
            <a:endParaRPr lang="en-GB" sz="1600" b="0" dirty="0"/>
          </a:p>
          <a:p>
            <a:pPr algn="ctr"/>
            <a:r>
              <a:rPr lang="en-GB" sz="1600" dirty="0">
                <a:solidFill>
                  <a:schemeClr val="tx1"/>
                </a:solidFill>
              </a:rPr>
              <a:t>Finance queries:</a:t>
            </a:r>
          </a:p>
          <a:p>
            <a:pPr algn="ctr"/>
            <a:r>
              <a:rPr lang="en-GB" sz="1600" b="0" dirty="0">
                <a:hlinkClick r:id="rId3"/>
              </a:rPr>
              <a:t>Grants.enquiries@cyfoethnaturiolcymru.gov.uk</a:t>
            </a:r>
            <a:endParaRPr lang="en-GB" sz="1600" b="0" dirty="0"/>
          </a:p>
          <a:p>
            <a:pPr algn="ctr"/>
            <a:endParaRPr lang="en-GB" dirty="0"/>
          </a:p>
          <a:p>
            <a:pPr algn="ctr"/>
            <a:endParaRPr lang="en-GB" dirty="0"/>
          </a:p>
        </p:txBody>
      </p:sp>
      <p:graphicFrame>
        <p:nvGraphicFramePr>
          <p:cNvPr id="4" name="Table 3"/>
          <p:cNvGraphicFramePr>
            <a:graphicFrameLocks noGrp="1"/>
          </p:cNvGraphicFramePr>
          <p:nvPr>
            <p:extLst/>
          </p:nvPr>
        </p:nvGraphicFramePr>
        <p:xfrm>
          <a:off x="539552" y="2276872"/>
          <a:ext cx="8280919" cy="4315218"/>
        </p:xfrm>
        <a:graphic>
          <a:graphicData uri="http://schemas.openxmlformats.org/drawingml/2006/table">
            <a:tbl>
              <a:tblPr firstRow="1" firstCol="1" bandRow="1" bandCol="1">
                <a:tableStyleId>{69012ECD-51FC-41F1-AA8D-1B2483CD663E}</a:tableStyleId>
              </a:tblPr>
              <a:tblGrid>
                <a:gridCol w="2592288">
                  <a:extLst>
                    <a:ext uri="{9D8B030D-6E8A-4147-A177-3AD203B41FA5}">
                      <a16:colId xmlns:a16="http://schemas.microsoft.com/office/drawing/2014/main" val="3435208959"/>
                    </a:ext>
                  </a:extLst>
                </a:gridCol>
                <a:gridCol w="5688631">
                  <a:extLst>
                    <a:ext uri="{9D8B030D-6E8A-4147-A177-3AD203B41FA5}">
                      <a16:colId xmlns:a16="http://schemas.microsoft.com/office/drawing/2014/main" val="2972240258"/>
                    </a:ext>
                  </a:extLst>
                </a:gridCol>
              </a:tblGrid>
              <a:tr h="336482">
                <a:tc>
                  <a:txBody>
                    <a:bodyPr/>
                    <a:lstStyle/>
                    <a:p>
                      <a:pPr marL="71755" algn="ctr">
                        <a:spcAft>
                          <a:spcPts val="0"/>
                        </a:spcAft>
                      </a:pPr>
                      <a:r>
                        <a:rPr lang="en-GB" sz="1400" dirty="0">
                          <a:effectLst/>
                        </a:rPr>
                        <a:t>Area</a:t>
                      </a:r>
                      <a:endPar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71755" algn="ctr">
                        <a:spcAft>
                          <a:spcPts val="0"/>
                        </a:spcAft>
                      </a:pPr>
                      <a:r>
                        <a:rPr lang="en-GB" sz="1400" dirty="0">
                          <a:effectLst/>
                        </a:rPr>
                        <a:t>Contact</a:t>
                      </a:r>
                      <a:endPar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90421222"/>
                  </a:ext>
                </a:extLst>
              </a:tr>
              <a:tr h="567964">
                <a:tc>
                  <a:txBody>
                    <a:bodyPr/>
                    <a:lstStyle/>
                    <a:p>
                      <a:pPr marL="71755" algn="ctr">
                        <a:spcAft>
                          <a:spcPts val="0"/>
                        </a:spcAft>
                      </a:pPr>
                      <a:r>
                        <a:rPr lang="en-GB" sz="1400" dirty="0">
                          <a:effectLst/>
                        </a:rPr>
                        <a:t>Strategic / All-Wales</a:t>
                      </a:r>
                    </a:p>
                    <a:p>
                      <a:pPr marL="71755" algn="ctr">
                        <a:spcAft>
                          <a:spcPts val="0"/>
                        </a:spcAft>
                      </a:pPr>
                      <a:r>
                        <a:rPr lang="en-GB" sz="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Cymru</a:t>
                      </a: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gyfan</a:t>
                      </a:r>
                      <a:endPar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71755" algn="ctr">
                        <a:spcAft>
                          <a:spcPts val="0"/>
                        </a:spcAft>
                      </a:pPr>
                      <a:r>
                        <a:rPr lang="en-GB" sz="1400" u="sng" dirty="0">
                          <a:effectLst/>
                          <a:hlinkClick r:id="rId2"/>
                        </a:rPr>
                        <a:t>FundingApplication@cyfoethnaturiolcymru.gov.uk</a:t>
                      </a:r>
                      <a:r>
                        <a:rPr lang="en-GB" sz="1400" dirty="0">
                          <a:effectLst/>
                        </a:rPr>
                        <a:t> </a:t>
                      </a:r>
                      <a:endPar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92588888"/>
                  </a:ext>
                </a:extLst>
              </a:tr>
              <a:tr h="283982">
                <a:tc>
                  <a:txBody>
                    <a:bodyPr/>
                    <a:lstStyle/>
                    <a:p>
                      <a:pPr marL="71755" algn="ctr">
                        <a:spcAft>
                          <a:spcPts val="0"/>
                        </a:spcAft>
                      </a:pPr>
                      <a:r>
                        <a:rPr lang="en-GB" sz="1400" dirty="0">
                          <a:effectLst/>
                        </a:rPr>
                        <a:t>Marine/</a:t>
                      </a:r>
                    </a:p>
                    <a:p>
                      <a:pPr marL="71755" algn="ctr">
                        <a:spcAft>
                          <a:spcPts val="0"/>
                        </a:spcAft>
                      </a:pPr>
                      <a:r>
                        <a:rPr lang="en-GB" sz="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Morol</a:t>
                      </a:r>
                      <a:endPar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71755" algn="ctr">
                        <a:spcAft>
                          <a:spcPts val="0"/>
                        </a:spcAft>
                      </a:pPr>
                      <a:r>
                        <a:rPr lang="en-GB" sz="1400" dirty="0">
                          <a:effectLst/>
                        </a:rPr>
                        <a:t>Kathryn Hughes </a:t>
                      </a:r>
                      <a:r>
                        <a:rPr lang="en-GB" sz="1400" u="sng" dirty="0">
                          <a:effectLst/>
                          <a:hlinkClick r:id="rId4"/>
                        </a:rPr>
                        <a:t>Kathryn.hughes@cyfoethnaturiolcymru.gov.uk</a:t>
                      </a:r>
                      <a:r>
                        <a:rPr lang="en-GB" sz="1400" u="sng" dirty="0">
                          <a:effectLst/>
                        </a:rPr>
                        <a:t> </a:t>
                      </a:r>
                      <a:endPar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41275236"/>
                  </a:ext>
                </a:extLst>
              </a:tr>
              <a:tr h="283982">
                <a:tc>
                  <a:txBody>
                    <a:bodyPr/>
                    <a:lstStyle/>
                    <a:p>
                      <a:pPr marL="71755" algn="ctr">
                        <a:spcAft>
                          <a:spcPts val="0"/>
                        </a:spcAft>
                      </a:pPr>
                      <a:r>
                        <a:rPr lang="en-GB" sz="1400" dirty="0">
                          <a:effectLst/>
                        </a:rPr>
                        <a:t>Mid Wales/</a:t>
                      </a:r>
                    </a:p>
                    <a:p>
                      <a:pPr marL="71755" algn="ctr">
                        <a:spcAft>
                          <a:spcPts val="0"/>
                        </a:spcAft>
                      </a:pPr>
                      <a:r>
                        <a:rPr lang="cy-GB" sz="1400" dirty="0">
                          <a:effectLst/>
                          <a:latin typeface="Arial" panose="020B0604020202020204" pitchFamily="34" charset="0"/>
                          <a:ea typeface="Times New Roman" panose="02020603050405020304" pitchFamily="18" charset="0"/>
                          <a:cs typeface="Times New Roman" panose="02020603050405020304" pitchFamily="18" charset="0"/>
                        </a:rPr>
                        <a:t>Canolbarth Cymru</a:t>
                      </a:r>
                      <a:endPar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71755" algn="ctr">
                        <a:spcAft>
                          <a:spcPts val="0"/>
                        </a:spcAft>
                      </a:pPr>
                      <a:r>
                        <a:rPr lang="en-GB" sz="1400">
                          <a:effectLst/>
                        </a:rPr>
                        <a:t>Linda Ashton </a:t>
                      </a:r>
                      <a:r>
                        <a:rPr lang="en-GB" sz="1400" u="sng">
                          <a:effectLst/>
                          <a:hlinkClick r:id="rId5"/>
                        </a:rPr>
                        <a:t>linda.ashton@cyfoethnaturiolcymru.gov.uk</a:t>
                      </a:r>
                      <a:endParaRPr lang="en-GB"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03358234"/>
                  </a:ext>
                </a:extLst>
              </a:tr>
              <a:tr h="283982">
                <a:tc>
                  <a:txBody>
                    <a:bodyPr/>
                    <a:lstStyle/>
                    <a:p>
                      <a:pPr marL="71755" algn="ctr">
                        <a:spcAft>
                          <a:spcPts val="0"/>
                        </a:spcAft>
                      </a:pPr>
                      <a:r>
                        <a:rPr lang="en-GB" sz="1400" dirty="0">
                          <a:effectLst/>
                        </a:rPr>
                        <a:t>North East Wales/</a:t>
                      </a:r>
                    </a:p>
                    <a:p>
                      <a:pPr marL="71755" algn="ctr">
                        <a:spcAft>
                          <a:spcPts val="0"/>
                        </a:spcAft>
                      </a:pPr>
                      <a:r>
                        <a:rPr lang="cy-GB" sz="1400" dirty="0">
                          <a:effectLst/>
                          <a:latin typeface="Arial" panose="020B0604020202020204" pitchFamily="34" charset="0"/>
                          <a:ea typeface="Times New Roman" panose="02020603050405020304" pitchFamily="18" charset="0"/>
                          <a:cs typeface="Times New Roman" panose="02020603050405020304" pitchFamily="18" charset="0"/>
                        </a:rPr>
                        <a:t>Gogledd-ddwyrain Cymru</a:t>
                      </a:r>
                      <a:endPar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71755" algn="ctr">
                        <a:spcAft>
                          <a:spcPts val="0"/>
                        </a:spcAft>
                      </a:pPr>
                      <a:r>
                        <a:rPr lang="en-GB" sz="1400" dirty="0">
                          <a:effectLst/>
                        </a:rPr>
                        <a:t>Paul Mitchell </a:t>
                      </a:r>
                      <a:r>
                        <a:rPr lang="en-GB" sz="1400" u="sng" dirty="0">
                          <a:effectLst/>
                          <a:hlinkClick r:id="rId6"/>
                        </a:rPr>
                        <a:t>paul.mitchell@cyfoethnaturiolcymru.gov.uk</a:t>
                      </a:r>
                      <a:endPar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27202236"/>
                  </a:ext>
                </a:extLst>
              </a:tr>
              <a:tr h="283982">
                <a:tc>
                  <a:txBody>
                    <a:bodyPr/>
                    <a:lstStyle/>
                    <a:p>
                      <a:pPr marL="71755" algn="ctr">
                        <a:spcAft>
                          <a:spcPts val="0"/>
                        </a:spcAft>
                      </a:pPr>
                      <a:r>
                        <a:rPr lang="en-GB" sz="1400" dirty="0">
                          <a:effectLst/>
                        </a:rPr>
                        <a:t>North West Wales/</a:t>
                      </a:r>
                    </a:p>
                    <a:p>
                      <a:pPr marL="71755" algn="ctr">
                        <a:spcAft>
                          <a:spcPts val="0"/>
                        </a:spcAft>
                      </a:pPr>
                      <a:r>
                        <a:rPr lang="cy-GB" sz="1400" dirty="0">
                          <a:effectLst/>
                          <a:latin typeface="Arial" panose="020B0604020202020204" pitchFamily="34" charset="0"/>
                          <a:ea typeface="Times New Roman" panose="02020603050405020304" pitchFamily="18" charset="0"/>
                          <a:cs typeface="Times New Roman" panose="02020603050405020304" pitchFamily="18" charset="0"/>
                        </a:rPr>
                        <a:t>Gogledd-orllewin Cymru</a:t>
                      </a:r>
                      <a:endPar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71755" algn="ctr">
                        <a:spcAft>
                          <a:spcPts val="0"/>
                        </a:spcAft>
                      </a:pPr>
                      <a:r>
                        <a:rPr lang="en-GB" sz="1400">
                          <a:effectLst/>
                        </a:rPr>
                        <a:t>Alun Price </a:t>
                      </a:r>
                      <a:r>
                        <a:rPr lang="en-GB" sz="1400" u="sng">
                          <a:effectLst/>
                          <a:hlinkClick r:id="rId7"/>
                        </a:rPr>
                        <a:t>Alun.Price@cyfoethnaturiolcymru.gov.uk</a:t>
                      </a:r>
                      <a:endParaRPr lang="en-GB"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16666612"/>
                  </a:ext>
                </a:extLst>
              </a:tr>
              <a:tr h="567964">
                <a:tc>
                  <a:txBody>
                    <a:bodyPr/>
                    <a:lstStyle/>
                    <a:p>
                      <a:pPr marL="71755" algn="ctr">
                        <a:spcAft>
                          <a:spcPts val="0"/>
                        </a:spcAft>
                      </a:pPr>
                      <a:r>
                        <a:rPr lang="en-GB" sz="1400" dirty="0">
                          <a:effectLst/>
                        </a:rPr>
                        <a:t>South Central Wales/</a:t>
                      </a:r>
                    </a:p>
                    <a:p>
                      <a:pPr marL="71755" algn="ctr">
                        <a:spcAft>
                          <a:spcPts val="0"/>
                        </a:spcAft>
                      </a:pPr>
                      <a:r>
                        <a:rPr lang="cy-GB" sz="1400" dirty="0">
                          <a:effectLst/>
                          <a:latin typeface="Arial" panose="020B0604020202020204" pitchFamily="34" charset="0"/>
                          <a:ea typeface="Times New Roman" panose="02020603050405020304" pitchFamily="18" charset="0"/>
                          <a:cs typeface="Times New Roman" panose="02020603050405020304" pitchFamily="18" charset="0"/>
                        </a:rPr>
                        <a:t>Canol De Cymru</a:t>
                      </a:r>
                      <a:endPar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71755" algn="ctr">
                        <a:spcAft>
                          <a:spcPts val="0"/>
                        </a:spcAft>
                      </a:pPr>
                      <a:r>
                        <a:rPr lang="en-GB" sz="1400" dirty="0">
                          <a:effectLst/>
                        </a:rPr>
                        <a:t>Miki Miyata-Lee </a:t>
                      </a:r>
                      <a:r>
                        <a:rPr lang="en-GB" sz="1400" u="sng" dirty="0">
                          <a:effectLst/>
                          <a:hlinkClick r:id="rId8"/>
                        </a:rPr>
                        <a:t>miki.miyata-lee@cyfoethnaturiolcymru.gov.uk</a:t>
                      </a:r>
                      <a:r>
                        <a:rPr lang="en-GB" sz="1400" u="sng" dirty="0">
                          <a:effectLst/>
                        </a:rPr>
                        <a:t> </a:t>
                      </a:r>
                      <a:r>
                        <a:rPr lang="en-GB" sz="1400" dirty="0">
                          <a:effectLst/>
                        </a:rPr>
                        <a:t> </a:t>
                      </a:r>
                    </a:p>
                    <a:p>
                      <a:pPr marL="71755" algn="ctr">
                        <a:spcAft>
                          <a:spcPts val="0"/>
                        </a:spcAft>
                      </a:pPr>
                      <a:r>
                        <a:rPr lang="en-GB" sz="1400" dirty="0">
                          <a:effectLst/>
                        </a:rPr>
                        <a:t>Chris Heaps </a:t>
                      </a:r>
                      <a:r>
                        <a:rPr lang="en-GB" sz="1400" u="sng" dirty="0">
                          <a:effectLst/>
                          <a:hlinkClick r:id="rId9"/>
                        </a:rPr>
                        <a:t>chris.heaps@cyfoethnaturiolcymru.gov.uk</a:t>
                      </a:r>
                      <a:endPar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66201611"/>
                  </a:ext>
                </a:extLst>
              </a:tr>
              <a:tr h="567964">
                <a:tc>
                  <a:txBody>
                    <a:bodyPr/>
                    <a:lstStyle/>
                    <a:p>
                      <a:pPr marL="71755" algn="ctr">
                        <a:spcAft>
                          <a:spcPts val="0"/>
                        </a:spcAft>
                      </a:pPr>
                      <a:r>
                        <a:rPr lang="en-GB" sz="1400" dirty="0">
                          <a:effectLst/>
                        </a:rPr>
                        <a:t>South East Wales/</a:t>
                      </a:r>
                    </a:p>
                    <a:p>
                      <a:pPr marL="71755" algn="ctr">
                        <a:spcAft>
                          <a:spcPts val="0"/>
                        </a:spcAft>
                      </a:pPr>
                      <a:r>
                        <a:rPr lang="cy-GB" sz="1400" dirty="0">
                          <a:effectLst/>
                          <a:latin typeface="Arial" panose="020B0604020202020204" pitchFamily="34" charset="0"/>
                          <a:ea typeface="Times New Roman" panose="02020603050405020304" pitchFamily="18" charset="0"/>
                          <a:cs typeface="Times New Roman" panose="02020603050405020304" pitchFamily="18" charset="0"/>
                        </a:rPr>
                        <a:t>De-ddwyrain Cymru </a:t>
                      </a:r>
                      <a:endPar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71755" algn="ctr">
                        <a:spcAft>
                          <a:spcPts val="0"/>
                        </a:spcAft>
                      </a:pPr>
                      <a:r>
                        <a:rPr lang="en-GB" sz="1400">
                          <a:effectLst/>
                        </a:rPr>
                        <a:t>Sarah Tindal </a:t>
                      </a:r>
                      <a:r>
                        <a:rPr lang="en-GB" sz="1400" u="sng">
                          <a:effectLst/>
                          <a:hlinkClick r:id="rId10"/>
                        </a:rPr>
                        <a:t>sarah.tindal@cyfoethnaturiolcymru.gov.uk</a:t>
                      </a:r>
                      <a:r>
                        <a:rPr lang="en-GB" sz="1400" u="sng">
                          <a:effectLst/>
                        </a:rPr>
                        <a:t> </a:t>
                      </a:r>
                      <a:endParaRPr lang="en-GB" sz="1400">
                        <a:effectLst/>
                      </a:endParaRPr>
                    </a:p>
                    <a:p>
                      <a:pPr marL="71755" algn="ctr">
                        <a:spcAft>
                          <a:spcPts val="0"/>
                        </a:spcAft>
                      </a:pPr>
                      <a:r>
                        <a:rPr lang="en-GB" sz="1400">
                          <a:effectLst/>
                        </a:rPr>
                        <a:t>Sarah Coakham </a:t>
                      </a:r>
                      <a:r>
                        <a:rPr lang="en-GB" sz="1400" u="sng">
                          <a:effectLst/>
                          <a:hlinkClick r:id="rId11"/>
                        </a:rPr>
                        <a:t>sarah.coakham@cyfoethnaturiolcymru.gov.uk</a:t>
                      </a:r>
                      <a:endParaRPr lang="en-GB"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25692737"/>
                  </a:ext>
                </a:extLst>
              </a:tr>
              <a:tr h="567964">
                <a:tc>
                  <a:txBody>
                    <a:bodyPr/>
                    <a:lstStyle/>
                    <a:p>
                      <a:pPr marL="71755" algn="ctr">
                        <a:spcAft>
                          <a:spcPts val="0"/>
                        </a:spcAft>
                      </a:pPr>
                      <a:r>
                        <a:rPr lang="en-GB" sz="1400" dirty="0">
                          <a:effectLst/>
                        </a:rPr>
                        <a:t>South West Wales/</a:t>
                      </a:r>
                    </a:p>
                    <a:p>
                      <a:pPr marL="71755" algn="ctr">
                        <a:spcAft>
                          <a:spcPts val="0"/>
                        </a:spcAft>
                      </a:pPr>
                      <a:r>
                        <a:rPr lang="cy-GB" sz="1400" dirty="0">
                          <a:effectLst/>
                          <a:latin typeface="Arial" panose="020B0604020202020204" pitchFamily="34" charset="0"/>
                          <a:ea typeface="Times New Roman" panose="02020603050405020304" pitchFamily="18" charset="0"/>
                          <a:cs typeface="Times New Roman" panose="02020603050405020304" pitchFamily="18" charset="0"/>
                        </a:rPr>
                        <a:t>De-orllewin Cymru</a:t>
                      </a:r>
                      <a:endPar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71755" algn="ctr">
                        <a:spcAft>
                          <a:spcPts val="0"/>
                        </a:spcAft>
                      </a:pPr>
                      <a:r>
                        <a:rPr lang="en-GB" sz="1400" dirty="0">
                          <a:effectLst/>
                        </a:rPr>
                        <a:t>Aled Davies </a:t>
                      </a:r>
                      <a:r>
                        <a:rPr lang="en-GB" sz="1400" u="sng" dirty="0">
                          <a:effectLst/>
                          <a:hlinkClick r:id="rId12"/>
                        </a:rPr>
                        <a:t>aled.davies@cyfoethnaturiolcymru.gov.uk</a:t>
                      </a:r>
                      <a:endParaRPr lang="en-GB" sz="1400" dirty="0">
                        <a:effectLst/>
                      </a:endParaRPr>
                    </a:p>
                    <a:p>
                      <a:pPr marL="71755" algn="ctr">
                        <a:spcAft>
                          <a:spcPts val="0"/>
                        </a:spcAft>
                      </a:pPr>
                      <a:r>
                        <a:rPr lang="en-GB" sz="1400" dirty="0">
                          <a:effectLst/>
                        </a:rPr>
                        <a:t>Glyn Jones </a:t>
                      </a:r>
                      <a:r>
                        <a:rPr lang="en-GB" sz="1400" u="sng" dirty="0">
                          <a:effectLst/>
                          <a:hlinkClick r:id="rId13"/>
                        </a:rPr>
                        <a:t>glyn.jones@cyfoethnaturiolcymru.gov.uk</a:t>
                      </a:r>
                      <a:endPar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20493868"/>
                  </a:ext>
                </a:extLst>
              </a:tr>
            </a:tbl>
          </a:graphicData>
        </a:graphic>
      </p:graphicFrame>
    </p:spTree>
    <p:extLst>
      <p:ext uri="{BB962C8B-B14F-4D97-AF65-F5344CB8AC3E}">
        <p14:creationId xmlns:p14="http://schemas.microsoft.com/office/powerpoint/2010/main" val="2186925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6581775" cy="1223963"/>
          </a:xfrm>
        </p:spPr>
        <p:txBody>
          <a:bodyPr/>
          <a:lstStyle/>
          <a:p>
            <a:r>
              <a:rPr lang="en-GB" sz="2800" dirty="0" err="1">
                <a:solidFill>
                  <a:srgbClr val="0091A5"/>
                </a:solidFill>
              </a:rPr>
              <a:t>Penawdau</a:t>
            </a:r>
            <a:r>
              <a:rPr lang="en-GB" sz="2800" dirty="0"/>
              <a:t> / Headlines</a:t>
            </a:r>
          </a:p>
        </p:txBody>
      </p:sp>
      <p:sp>
        <p:nvSpPr>
          <p:cNvPr id="3" name="Content Placeholder 2"/>
          <p:cNvSpPr>
            <a:spLocks noGrp="1"/>
          </p:cNvSpPr>
          <p:nvPr>
            <p:ph idx="1"/>
          </p:nvPr>
        </p:nvSpPr>
        <p:spPr>
          <a:xfrm>
            <a:off x="323528" y="1340768"/>
            <a:ext cx="8496300" cy="6885236"/>
          </a:xfrm>
        </p:spPr>
        <p:txBody>
          <a:bodyPr/>
          <a:lstStyle/>
          <a:p>
            <a:pPr marL="342900" indent="-342900">
              <a:buFont typeface="Arial" panose="020B0604020202020204" pitchFamily="34" charset="0"/>
              <a:buChar char="•"/>
            </a:pPr>
            <a:r>
              <a:rPr lang="en-GB" sz="1600" dirty="0" err="1">
                <a:solidFill>
                  <a:schemeClr val="accent1"/>
                </a:solidFill>
              </a:rPr>
              <a:t>Tua</a:t>
            </a:r>
            <a:r>
              <a:rPr lang="en-GB" sz="1600" dirty="0">
                <a:solidFill>
                  <a:schemeClr val="accent1"/>
                </a:solidFill>
              </a:rPr>
              <a:t> £3miliwn </a:t>
            </a:r>
            <a:r>
              <a:rPr lang="en-GB" sz="1600" dirty="0" err="1">
                <a:solidFill>
                  <a:schemeClr val="accent1"/>
                </a:solidFill>
              </a:rPr>
              <a:t>ar</a:t>
            </a:r>
            <a:r>
              <a:rPr lang="en-GB" sz="1600" dirty="0">
                <a:solidFill>
                  <a:schemeClr val="accent1"/>
                </a:solidFill>
              </a:rPr>
              <a:t> </a:t>
            </a:r>
            <a:r>
              <a:rPr lang="en-GB" sz="1600" dirty="0" err="1">
                <a:solidFill>
                  <a:schemeClr val="accent1"/>
                </a:solidFill>
              </a:rPr>
              <a:t>gael</a:t>
            </a:r>
            <a:r>
              <a:rPr lang="en-GB" sz="1600" dirty="0">
                <a:solidFill>
                  <a:schemeClr val="accent1"/>
                </a:solidFill>
              </a:rPr>
              <a:t> </a:t>
            </a:r>
            <a:r>
              <a:rPr lang="en-GB" sz="1600" dirty="0" err="1">
                <a:solidFill>
                  <a:schemeClr val="accent1"/>
                </a:solidFill>
              </a:rPr>
              <a:t>ar</a:t>
            </a:r>
            <a:r>
              <a:rPr lang="en-GB" sz="1600" dirty="0">
                <a:solidFill>
                  <a:schemeClr val="accent1"/>
                </a:solidFill>
              </a:rPr>
              <a:t> </a:t>
            </a:r>
            <a:r>
              <a:rPr lang="en-GB" sz="1600" dirty="0" err="1">
                <a:solidFill>
                  <a:schemeClr val="accent1"/>
                </a:solidFill>
              </a:rPr>
              <a:t>gyfer</a:t>
            </a:r>
            <a:r>
              <a:rPr lang="en-GB" sz="1600" dirty="0">
                <a:solidFill>
                  <a:schemeClr val="accent1"/>
                </a:solidFill>
              </a:rPr>
              <a:t> y </a:t>
            </a:r>
            <a:r>
              <a:rPr lang="en-GB" sz="1600" dirty="0" err="1">
                <a:solidFill>
                  <a:schemeClr val="accent1"/>
                </a:solidFill>
              </a:rPr>
              <a:t>rownd</a:t>
            </a:r>
            <a:r>
              <a:rPr lang="en-GB" sz="1600" dirty="0">
                <a:solidFill>
                  <a:schemeClr val="accent1"/>
                </a:solidFill>
              </a:rPr>
              <a:t> hon  </a:t>
            </a:r>
          </a:p>
          <a:p>
            <a:pPr marL="342900" indent="-342900">
              <a:buFont typeface="Arial" panose="020B0604020202020204" pitchFamily="34" charset="0"/>
              <a:buChar char="•"/>
            </a:pPr>
            <a:r>
              <a:rPr lang="en-GB" sz="1600" dirty="0" err="1"/>
              <a:t>Gwahodd</a:t>
            </a:r>
            <a:r>
              <a:rPr lang="en-GB" sz="1600" dirty="0"/>
              <a:t> </a:t>
            </a:r>
            <a:r>
              <a:rPr lang="en-GB" sz="1600" dirty="0" err="1"/>
              <a:t>prosiectau</a:t>
            </a:r>
            <a:r>
              <a:rPr lang="en-GB" sz="1600" dirty="0"/>
              <a:t> 18 </a:t>
            </a:r>
            <a:r>
              <a:rPr lang="en-GB" sz="1600" dirty="0" err="1"/>
              <a:t>mis</a:t>
            </a:r>
            <a:r>
              <a:rPr lang="en-GB" sz="1600" dirty="0"/>
              <a:t> </a:t>
            </a:r>
            <a:r>
              <a:rPr lang="en-GB" sz="1600" dirty="0" err="1"/>
              <a:t>i</a:t>
            </a:r>
            <a:r>
              <a:rPr lang="en-GB" sz="1600" dirty="0"/>
              <a:t> </a:t>
            </a:r>
            <a:r>
              <a:rPr lang="en-GB" sz="1600" dirty="0" err="1"/>
              <a:t>ateb</a:t>
            </a:r>
            <a:r>
              <a:rPr lang="en-GB" sz="1600" dirty="0"/>
              <a:t> </a:t>
            </a:r>
            <a:r>
              <a:rPr lang="en-GB" sz="1600" dirty="0" err="1"/>
              <a:t>yr</a:t>
            </a:r>
            <a:r>
              <a:rPr lang="en-GB" sz="1600" dirty="0"/>
              <a:t> </a:t>
            </a:r>
            <a:r>
              <a:rPr lang="en-GB" sz="1600" dirty="0" err="1"/>
              <a:t>heriau</a:t>
            </a:r>
            <a:endParaRPr lang="en-GB" sz="1600" dirty="0">
              <a:solidFill>
                <a:schemeClr val="tx1"/>
              </a:solidFill>
            </a:endParaRPr>
          </a:p>
          <a:p>
            <a:pPr marL="342900" indent="-342900">
              <a:buFont typeface="Arial" panose="020B0604020202020204" pitchFamily="34" charset="0"/>
              <a:buChar char="•"/>
            </a:pPr>
            <a:r>
              <a:rPr lang="en-GB" sz="1600" dirty="0" err="1"/>
              <a:t>Cyfradd</a:t>
            </a:r>
            <a:r>
              <a:rPr lang="en-GB" sz="1600" dirty="0"/>
              <a:t> </a:t>
            </a:r>
            <a:r>
              <a:rPr lang="en-GB" sz="1600" dirty="0" err="1"/>
              <a:t>ymyrraeth</a:t>
            </a:r>
            <a:r>
              <a:rPr lang="en-GB" sz="1600" dirty="0"/>
              <a:t> o 50% </a:t>
            </a:r>
          </a:p>
          <a:p>
            <a:pPr marL="342900" indent="-342900">
              <a:buFont typeface="Arial" panose="020B0604020202020204" pitchFamily="34" charset="0"/>
              <a:buChar char="•"/>
            </a:pPr>
            <a:r>
              <a:rPr lang="en-GB" sz="1600" dirty="0"/>
              <a:t>Proses 2 gam: </a:t>
            </a:r>
            <a:r>
              <a:rPr lang="en-GB" sz="1600" dirty="0" err="1"/>
              <a:t>Datganiad</a:t>
            </a:r>
            <a:r>
              <a:rPr lang="en-GB" sz="1600" dirty="0"/>
              <a:t> o </a:t>
            </a:r>
            <a:r>
              <a:rPr lang="en-GB" sz="1600" dirty="0" err="1"/>
              <a:t>Ddiddordeb</a:t>
            </a:r>
            <a:r>
              <a:rPr lang="en-GB" sz="1600" dirty="0"/>
              <a:t> (DoD) ac </a:t>
            </a:r>
            <a:r>
              <a:rPr lang="en-GB" sz="1600" dirty="0" err="1"/>
              <a:t>yna</a:t>
            </a:r>
            <a:r>
              <a:rPr lang="en-GB" sz="1600" dirty="0"/>
              <a:t> </a:t>
            </a:r>
            <a:r>
              <a:rPr lang="en-GB" sz="1600" dirty="0" err="1"/>
              <a:t>Cais</a:t>
            </a:r>
            <a:r>
              <a:rPr lang="en-GB" sz="1600" dirty="0"/>
              <a:t> </a:t>
            </a:r>
            <a:r>
              <a:rPr lang="en-GB" sz="1600" dirty="0" err="1"/>
              <a:t>Llawn</a:t>
            </a:r>
            <a:r>
              <a:rPr lang="en-GB" sz="1600" dirty="0"/>
              <a:t> </a:t>
            </a:r>
            <a:endParaRPr lang="en-GB" sz="1600" dirty="0">
              <a:solidFill>
                <a:srgbClr val="3C3C41"/>
              </a:solidFill>
            </a:endParaRPr>
          </a:p>
          <a:p>
            <a:pPr marL="342900" indent="-342900">
              <a:buFont typeface="Arial" panose="020B0604020202020204" pitchFamily="34" charset="0"/>
              <a:buChar char="•"/>
            </a:pPr>
            <a:r>
              <a:rPr lang="en-GB" sz="1600" dirty="0" err="1"/>
              <a:t>Gwahodd</a:t>
            </a:r>
            <a:r>
              <a:rPr lang="en-GB" sz="1600" dirty="0"/>
              <a:t> </a:t>
            </a:r>
            <a:r>
              <a:rPr lang="en-GB" sz="1600" dirty="0" err="1"/>
              <a:t>ceisiadau</a:t>
            </a:r>
            <a:r>
              <a:rPr lang="en-GB" sz="1600" dirty="0"/>
              <a:t> am </a:t>
            </a:r>
            <a:r>
              <a:rPr lang="en-GB" sz="1600" dirty="0" err="1"/>
              <a:t>gymorth</a:t>
            </a:r>
            <a:r>
              <a:rPr lang="en-GB" sz="1600" dirty="0"/>
              <a:t> </a:t>
            </a:r>
            <a:r>
              <a:rPr lang="en-GB" sz="1600" dirty="0" err="1"/>
              <a:t>heblaw</a:t>
            </a:r>
            <a:r>
              <a:rPr lang="en-GB" sz="1600" dirty="0"/>
              <a:t> </a:t>
            </a:r>
            <a:r>
              <a:rPr lang="en-GB" sz="1600" dirty="0" err="1"/>
              <a:t>arian</a:t>
            </a:r>
            <a:r>
              <a:rPr lang="en-GB" sz="1600" dirty="0"/>
              <a:t>, </a:t>
            </a:r>
            <a:r>
              <a:rPr lang="en-GB" sz="1600" dirty="0" err="1"/>
              <a:t>megis</a:t>
            </a:r>
            <a:r>
              <a:rPr lang="en-GB" sz="1600" dirty="0"/>
              <a:t> </a:t>
            </a:r>
            <a:r>
              <a:rPr lang="en-GB" sz="1600" dirty="0" err="1"/>
              <a:t>mynediad</a:t>
            </a:r>
            <a:r>
              <a:rPr lang="en-GB" sz="1600" dirty="0"/>
              <a:t> </a:t>
            </a:r>
            <a:r>
              <a:rPr lang="en-GB" sz="1600" dirty="0" err="1"/>
              <a:t>i</a:t>
            </a:r>
            <a:r>
              <a:rPr lang="en-GB" sz="1600" dirty="0"/>
              <a:t> </a:t>
            </a:r>
            <a:r>
              <a:rPr lang="en-GB" sz="1600" dirty="0" err="1"/>
              <a:t>dir</a:t>
            </a:r>
            <a:r>
              <a:rPr lang="en-GB" sz="1600" dirty="0"/>
              <a:t> a </a:t>
            </a:r>
            <a:r>
              <a:rPr lang="en-GB" sz="1600" dirty="0" err="1"/>
              <a:t>reolir</a:t>
            </a:r>
            <a:r>
              <a:rPr lang="en-GB" sz="1600" dirty="0"/>
              <a:t> </a:t>
            </a:r>
            <a:r>
              <a:rPr lang="en-GB" sz="1600" dirty="0" err="1"/>
              <a:t>gan</a:t>
            </a:r>
            <a:r>
              <a:rPr lang="en-GB" sz="1600" dirty="0"/>
              <a:t> CNC a data </a:t>
            </a:r>
            <a:r>
              <a:rPr lang="en-GB" sz="1600" dirty="0">
                <a:solidFill>
                  <a:srgbClr val="3C3C41"/>
                </a:solidFill>
              </a:rPr>
              <a:t> </a:t>
            </a:r>
          </a:p>
          <a:p>
            <a:pPr marL="342900" indent="-342900">
              <a:buFont typeface="Arial" panose="020B0604020202020204" pitchFamily="34" charset="0"/>
              <a:buChar char="•"/>
            </a:pPr>
            <a:r>
              <a:rPr lang="en-GB" sz="1600" dirty="0"/>
              <a:t>7 </a:t>
            </a:r>
            <a:r>
              <a:rPr lang="en-GB" sz="1600" dirty="0" err="1"/>
              <a:t>ardal</a:t>
            </a:r>
            <a:r>
              <a:rPr lang="en-GB" sz="1600" dirty="0"/>
              <a:t> </a:t>
            </a:r>
            <a:r>
              <a:rPr lang="en-GB" sz="1600" dirty="0" err="1"/>
              <a:t>Datganiad</a:t>
            </a:r>
            <a:r>
              <a:rPr lang="en-GB" sz="1600" dirty="0"/>
              <a:t> </a:t>
            </a:r>
            <a:r>
              <a:rPr lang="en-GB" sz="1600" dirty="0" err="1"/>
              <a:t>Ardal</a:t>
            </a:r>
            <a:r>
              <a:rPr lang="en-GB" sz="1600" dirty="0"/>
              <a:t> </a:t>
            </a:r>
          </a:p>
          <a:p>
            <a:pPr marL="342900" indent="-342900">
              <a:buFont typeface="Arial" panose="020B0604020202020204" pitchFamily="34" charset="0"/>
              <a:buChar char="•"/>
            </a:pPr>
            <a:r>
              <a:rPr lang="en-GB" sz="1600" dirty="0" err="1"/>
              <a:t>Prosiectau</a:t>
            </a:r>
            <a:r>
              <a:rPr lang="en-GB" sz="1600" dirty="0"/>
              <a:t> </a:t>
            </a:r>
            <a:r>
              <a:rPr lang="en-GB" sz="1600" dirty="0" err="1"/>
              <a:t>strategol</a:t>
            </a:r>
            <a:r>
              <a:rPr lang="en-GB" sz="1600" dirty="0"/>
              <a:t> / </a:t>
            </a:r>
            <a:r>
              <a:rPr lang="en-GB" sz="1600" dirty="0" err="1"/>
              <a:t>Gymru</a:t>
            </a:r>
            <a:r>
              <a:rPr lang="en-GB" sz="1600" dirty="0"/>
              <a:t> </a:t>
            </a:r>
            <a:r>
              <a:rPr lang="en-GB" sz="1600" dirty="0" err="1"/>
              <a:t>gyfan</a:t>
            </a:r>
            <a:endParaRPr lang="en-GB" sz="1600" dirty="0"/>
          </a:p>
          <a:p>
            <a:endParaRPr lang="en-GB" sz="1600" dirty="0">
              <a:solidFill>
                <a:schemeClr val="tx1"/>
              </a:solidFill>
            </a:endParaRPr>
          </a:p>
          <a:p>
            <a:pPr marL="342900" indent="-342900">
              <a:buFont typeface="Arial" panose="020B0604020202020204" pitchFamily="34" charset="0"/>
              <a:buChar char="•"/>
            </a:pPr>
            <a:r>
              <a:rPr lang="en-GB" sz="1600" dirty="0">
                <a:solidFill>
                  <a:schemeClr val="tx1"/>
                </a:solidFill>
              </a:rPr>
              <a:t>Circa £3million available for this round</a:t>
            </a:r>
          </a:p>
          <a:p>
            <a:pPr marL="342900" indent="-342900">
              <a:buFont typeface="Arial" panose="020B0604020202020204" pitchFamily="34" charset="0"/>
              <a:buChar char="•"/>
            </a:pPr>
            <a:r>
              <a:rPr lang="en-GB" sz="1600" dirty="0">
                <a:solidFill>
                  <a:schemeClr val="tx1"/>
                </a:solidFill>
              </a:rPr>
              <a:t>18 month projects invited to answer the challenges</a:t>
            </a:r>
          </a:p>
          <a:p>
            <a:pPr marL="342900" indent="-342900">
              <a:buFont typeface="Arial" panose="020B0604020202020204" pitchFamily="34" charset="0"/>
              <a:buChar char="•"/>
            </a:pPr>
            <a:r>
              <a:rPr lang="en-GB" sz="1600" dirty="0">
                <a:solidFill>
                  <a:schemeClr val="tx1"/>
                </a:solidFill>
              </a:rPr>
              <a:t>50% intervention rate </a:t>
            </a:r>
          </a:p>
          <a:p>
            <a:pPr marL="342900" indent="-342900">
              <a:buFont typeface="Arial" panose="020B0604020202020204" pitchFamily="34" charset="0"/>
              <a:buChar char="•"/>
            </a:pPr>
            <a:r>
              <a:rPr lang="en-GB" sz="1600" dirty="0">
                <a:solidFill>
                  <a:schemeClr val="tx1"/>
                </a:solidFill>
              </a:rPr>
              <a:t>2 stage process: Expression of Interest (</a:t>
            </a:r>
            <a:r>
              <a:rPr lang="en-GB" sz="1600" dirty="0" err="1">
                <a:solidFill>
                  <a:schemeClr val="tx1"/>
                </a:solidFill>
              </a:rPr>
              <a:t>EoI</a:t>
            </a:r>
            <a:r>
              <a:rPr lang="en-GB" sz="1600" dirty="0">
                <a:solidFill>
                  <a:schemeClr val="tx1"/>
                </a:solidFill>
              </a:rPr>
              <a:t>) and then Full Application</a:t>
            </a:r>
          </a:p>
          <a:p>
            <a:pPr marL="342900" indent="-342900">
              <a:buFont typeface="Arial" panose="020B0604020202020204" pitchFamily="34" charset="0"/>
              <a:buChar char="•"/>
            </a:pPr>
            <a:r>
              <a:rPr lang="en-GB" sz="1600" dirty="0">
                <a:solidFill>
                  <a:schemeClr val="tx1"/>
                </a:solidFill>
              </a:rPr>
              <a:t>Invite requests for support other than funding, such as access to NRW managed land and data.</a:t>
            </a:r>
          </a:p>
          <a:p>
            <a:pPr marL="342900" indent="-342900">
              <a:buFont typeface="Arial" panose="020B0604020202020204" pitchFamily="34" charset="0"/>
              <a:buChar char="•"/>
            </a:pPr>
            <a:r>
              <a:rPr lang="en-GB" sz="1600" dirty="0">
                <a:solidFill>
                  <a:schemeClr val="tx1"/>
                </a:solidFill>
              </a:rPr>
              <a:t>7 Area Statement areas</a:t>
            </a:r>
          </a:p>
          <a:p>
            <a:pPr marL="342900" indent="-342900">
              <a:buFont typeface="Arial" panose="020B0604020202020204" pitchFamily="34" charset="0"/>
              <a:buChar char="•"/>
            </a:pPr>
            <a:r>
              <a:rPr lang="en-GB" sz="1600" dirty="0">
                <a:solidFill>
                  <a:schemeClr val="tx1"/>
                </a:solidFill>
              </a:rPr>
              <a:t>Strategic/All-Wales projects</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3550651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5210" y="2205281"/>
            <a:ext cx="3024336" cy="817245"/>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a:t>14/01/18</a:t>
            </a:r>
          </a:p>
          <a:p>
            <a:pPr algn="ctr"/>
            <a:r>
              <a:rPr lang="en-GB" sz="1400" dirty="0" err="1">
                <a:solidFill>
                  <a:srgbClr val="0091A5"/>
                </a:solidFill>
              </a:rPr>
              <a:t>Dyddiad</a:t>
            </a:r>
            <a:r>
              <a:rPr lang="en-GB" sz="1400" dirty="0">
                <a:solidFill>
                  <a:srgbClr val="0091A5"/>
                </a:solidFill>
              </a:rPr>
              <a:t> </a:t>
            </a:r>
            <a:r>
              <a:rPr lang="en-GB" sz="1400" dirty="0" err="1">
                <a:solidFill>
                  <a:srgbClr val="0091A5"/>
                </a:solidFill>
              </a:rPr>
              <a:t>cau</a:t>
            </a:r>
            <a:r>
              <a:rPr lang="en-GB" sz="1400" dirty="0">
                <a:solidFill>
                  <a:srgbClr val="0091A5"/>
                </a:solidFill>
              </a:rPr>
              <a:t> </a:t>
            </a:r>
            <a:r>
              <a:rPr lang="en-GB" sz="1400" dirty="0" err="1">
                <a:solidFill>
                  <a:srgbClr val="0091A5"/>
                </a:solidFill>
              </a:rPr>
              <a:t>ar</a:t>
            </a:r>
            <a:r>
              <a:rPr lang="en-GB" sz="1400" dirty="0">
                <a:solidFill>
                  <a:srgbClr val="0091A5"/>
                </a:solidFill>
              </a:rPr>
              <a:t> </a:t>
            </a:r>
            <a:r>
              <a:rPr lang="en-GB" sz="1400" dirty="0" err="1">
                <a:solidFill>
                  <a:srgbClr val="0091A5"/>
                </a:solidFill>
              </a:rPr>
              <a:t>gyfer</a:t>
            </a:r>
            <a:r>
              <a:rPr lang="en-GB" sz="1400" dirty="0">
                <a:solidFill>
                  <a:srgbClr val="0091A5"/>
                </a:solidFill>
              </a:rPr>
              <a:t> </a:t>
            </a:r>
            <a:r>
              <a:rPr lang="en-GB" sz="1400" dirty="0" err="1">
                <a:solidFill>
                  <a:srgbClr val="0091A5"/>
                </a:solidFill>
              </a:rPr>
              <a:t>cyflwyno</a:t>
            </a:r>
            <a:r>
              <a:rPr lang="en-GB" sz="1400" dirty="0">
                <a:solidFill>
                  <a:srgbClr val="0091A5"/>
                </a:solidFill>
              </a:rPr>
              <a:t> DoD/ </a:t>
            </a:r>
            <a:r>
              <a:rPr lang="en-GB" sz="1400" dirty="0"/>
              <a:t>Deadline for submitting </a:t>
            </a:r>
            <a:r>
              <a:rPr lang="en-GB" sz="1400" dirty="0" err="1"/>
              <a:t>EoI</a:t>
            </a:r>
            <a:endParaRPr lang="en-GB" sz="1400" dirty="0">
              <a:solidFill>
                <a:srgbClr val="0091A5"/>
              </a:solidFill>
            </a:endParaRPr>
          </a:p>
        </p:txBody>
      </p:sp>
      <p:sp>
        <p:nvSpPr>
          <p:cNvPr id="5" name="TextBox 4"/>
          <p:cNvSpPr txBox="1"/>
          <p:nvPr/>
        </p:nvSpPr>
        <p:spPr>
          <a:xfrm>
            <a:off x="699389" y="5747414"/>
            <a:ext cx="3024336" cy="817245"/>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a:t>15/02/18</a:t>
            </a:r>
          </a:p>
          <a:p>
            <a:pPr algn="ctr"/>
            <a:r>
              <a:rPr lang="en-GB" sz="1400" dirty="0" err="1">
                <a:solidFill>
                  <a:srgbClr val="0091A5"/>
                </a:solidFill>
              </a:rPr>
              <a:t>Cyhoeddi</a:t>
            </a:r>
            <a:r>
              <a:rPr lang="en-GB" sz="1400" dirty="0">
                <a:solidFill>
                  <a:srgbClr val="0091A5"/>
                </a:solidFill>
              </a:rPr>
              <a:t> </a:t>
            </a:r>
            <a:r>
              <a:rPr lang="en-GB" sz="1400" dirty="0" err="1">
                <a:solidFill>
                  <a:srgbClr val="0091A5"/>
                </a:solidFill>
              </a:rPr>
              <a:t>canlyniadu’r</a:t>
            </a:r>
            <a:r>
              <a:rPr lang="en-GB" sz="1400" dirty="0">
                <a:solidFill>
                  <a:srgbClr val="0091A5"/>
                </a:solidFill>
              </a:rPr>
              <a:t> DoD </a:t>
            </a:r>
            <a:r>
              <a:rPr lang="en-GB" sz="1400" dirty="0"/>
              <a:t>Results of </a:t>
            </a:r>
            <a:r>
              <a:rPr lang="en-GB" sz="1400" dirty="0" err="1"/>
              <a:t>EoI</a:t>
            </a:r>
            <a:r>
              <a:rPr lang="en-GB" sz="1400" dirty="0"/>
              <a:t> notified</a:t>
            </a:r>
            <a:endParaRPr lang="en-GB" sz="1400" dirty="0">
              <a:solidFill>
                <a:srgbClr val="0091A5"/>
              </a:solidFill>
            </a:endParaRPr>
          </a:p>
        </p:txBody>
      </p:sp>
      <p:sp>
        <p:nvSpPr>
          <p:cNvPr id="7" name="TextBox 6"/>
          <p:cNvSpPr txBox="1"/>
          <p:nvPr/>
        </p:nvSpPr>
        <p:spPr>
          <a:xfrm>
            <a:off x="6073030" y="5219610"/>
            <a:ext cx="3024336" cy="1055608"/>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err="1">
                <a:solidFill>
                  <a:srgbClr val="0091A5"/>
                </a:solidFill>
              </a:rPr>
              <a:t>Byddwch</a:t>
            </a:r>
            <a:r>
              <a:rPr lang="en-GB" sz="1400" dirty="0">
                <a:solidFill>
                  <a:srgbClr val="0091A5"/>
                </a:solidFill>
              </a:rPr>
              <a:t> </a:t>
            </a:r>
            <a:r>
              <a:rPr lang="en-GB" sz="1400" dirty="0" err="1">
                <a:solidFill>
                  <a:srgbClr val="0091A5"/>
                </a:solidFill>
              </a:rPr>
              <a:t>yn</a:t>
            </a:r>
            <a:r>
              <a:rPr lang="en-GB" sz="1400" dirty="0">
                <a:solidFill>
                  <a:srgbClr val="0091A5"/>
                </a:solidFill>
              </a:rPr>
              <a:t> </a:t>
            </a:r>
            <a:r>
              <a:rPr lang="en-GB" sz="1400" dirty="0" err="1">
                <a:solidFill>
                  <a:srgbClr val="0091A5"/>
                </a:solidFill>
              </a:rPr>
              <a:t>cael</a:t>
            </a:r>
            <a:r>
              <a:rPr lang="en-GB" sz="1400" dirty="0">
                <a:solidFill>
                  <a:srgbClr val="0091A5"/>
                </a:solidFill>
              </a:rPr>
              <a:t> </a:t>
            </a:r>
            <a:r>
              <a:rPr lang="en-GB" sz="1400" dirty="0" err="1">
                <a:solidFill>
                  <a:srgbClr val="0091A5"/>
                </a:solidFill>
              </a:rPr>
              <a:t>gwahoddiad</a:t>
            </a:r>
            <a:r>
              <a:rPr lang="en-GB" sz="1400" dirty="0">
                <a:solidFill>
                  <a:srgbClr val="0091A5"/>
                </a:solidFill>
              </a:rPr>
              <a:t> I </a:t>
            </a:r>
            <a:r>
              <a:rPr lang="en-GB" sz="1400" dirty="0" err="1">
                <a:solidFill>
                  <a:srgbClr val="0091A5"/>
                </a:solidFill>
              </a:rPr>
              <a:t>wneud</a:t>
            </a:r>
            <a:r>
              <a:rPr lang="en-GB" sz="1400" dirty="0">
                <a:solidFill>
                  <a:srgbClr val="0091A5"/>
                </a:solidFill>
              </a:rPr>
              <a:t> </a:t>
            </a:r>
            <a:r>
              <a:rPr lang="en-GB" sz="1400" dirty="0" err="1">
                <a:solidFill>
                  <a:srgbClr val="0091A5"/>
                </a:solidFill>
              </a:rPr>
              <a:t>cais</a:t>
            </a:r>
            <a:r>
              <a:rPr lang="en-GB" sz="1400" dirty="0">
                <a:solidFill>
                  <a:srgbClr val="0091A5"/>
                </a:solidFill>
              </a:rPr>
              <a:t> </a:t>
            </a:r>
            <a:r>
              <a:rPr lang="en-GB" sz="1400" dirty="0" err="1">
                <a:solidFill>
                  <a:srgbClr val="0091A5"/>
                </a:solidFill>
              </a:rPr>
              <a:t>llawn</a:t>
            </a:r>
            <a:endParaRPr lang="en-GB" sz="1400" dirty="0">
              <a:solidFill>
                <a:srgbClr val="0091A5"/>
              </a:solidFill>
            </a:endParaRPr>
          </a:p>
          <a:p>
            <a:pPr algn="ctr"/>
            <a:r>
              <a:rPr lang="en-GB" sz="1400" dirty="0"/>
              <a:t>You will be invited to make a full application/.</a:t>
            </a:r>
          </a:p>
        </p:txBody>
      </p:sp>
      <p:sp>
        <p:nvSpPr>
          <p:cNvPr id="8" name="TextBox 7"/>
          <p:cNvSpPr txBox="1"/>
          <p:nvPr/>
        </p:nvSpPr>
        <p:spPr>
          <a:xfrm>
            <a:off x="715210" y="3357477"/>
            <a:ext cx="3024336" cy="1770698"/>
          </a:xfrm>
          <a:prstGeom prst="round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cy-GB" sz="1400" dirty="0">
                <a:solidFill>
                  <a:srgbClr val="0091A5"/>
                </a:solidFill>
              </a:rPr>
              <a:t>Bydd paneli Cyfoeth Naturiol Cymru yn asesu'r datganiadau o ddiddordeb a dderbynnir, ac yn eu cymedroli wedi hyn</a:t>
            </a:r>
          </a:p>
          <a:p>
            <a:pPr algn="ctr"/>
            <a:r>
              <a:rPr lang="en-GB" sz="1400" dirty="0">
                <a:solidFill>
                  <a:schemeClr val="tx1"/>
                </a:solidFill>
              </a:rPr>
              <a:t>NRW panels to assess  expressions of interest received, followed by moderation.</a:t>
            </a:r>
          </a:p>
        </p:txBody>
      </p:sp>
      <p:sp>
        <p:nvSpPr>
          <p:cNvPr id="9" name="TextBox 8"/>
          <p:cNvSpPr txBox="1"/>
          <p:nvPr/>
        </p:nvSpPr>
        <p:spPr>
          <a:xfrm>
            <a:off x="3972915" y="3892411"/>
            <a:ext cx="1647800" cy="715089"/>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200" dirty="0"/>
              <a:t>If your </a:t>
            </a:r>
            <a:r>
              <a:rPr lang="en-GB" sz="1200" dirty="0" err="1"/>
              <a:t>EoI</a:t>
            </a:r>
            <a:r>
              <a:rPr lang="en-GB" sz="1200" dirty="0"/>
              <a:t> is rejected/ </a:t>
            </a:r>
            <a:r>
              <a:rPr lang="en-GB" sz="1200" dirty="0" err="1">
                <a:solidFill>
                  <a:srgbClr val="0091A5"/>
                </a:solidFill>
              </a:rPr>
              <a:t>os</a:t>
            </a:r>
            <a:r>
              <a:rPr lang="en-GB" sz="1200" dirty="0">
                <a:solidFill>
                  <a:srgbClr val="0091A5"/>
                </a:solidFill>
              </a:rPr>
              <a:t> </a:t>
            </a:r>
            <a:r>
              <a:rPr lang="en-GB" sz="1200" dirty="0" err="1">
                <a:solidFill>
                  <a:srgbClr val="0091A5"/>
                </a:solidFill>
              </a:rPr>
              <a:t>caiff</a:t>
            </a:r>
            <a:r>
              <a:rPr lang="en-GB" sz="1200" dirty="0">
                <a:solidFill>
                  <a:srgbClr val="0091A5"/>
                </a:solidFill>
              </a:rPr>
              <a:t> </a:t>
            </a:r>
            <a:r>
              <a:rPr lang="en-GB" sz="1200" dirty="0" err="1">
                <a:solidFill>
                  <a:srgbClr val="0091A5"/>
                </a:solidFill>
              </a:rPr>
              <a:t>eich</a:t>
            </a:r>
            <a:r>
              <a:rPr lang="en-GB" sz="1200" dirty="0">
                <a:solidFill>
                  <a:srgbClr val="0091A5"/>
                </a:solidFill>
              </a:rPr>
              <a:t> DoD </a:t>
            </a:r>
            <a:r>
              <a:rPr lang="en-GB" sz="1200" dirty="0" err="1">
                <a:solidFill>
                  <a:srgbClr val="0091A5"/>
                </a:solidFill>
              </a:rPr>
              <a:t>ei</a:t>
            </a:r>
            <a:r>
              <a:rPr lang="en-GB" sz="1200" dirty="0">
                <a:solidFill>
                  <a:srgbClr val="0091A5"/>
                </a:solidFill>
              </a:rPr>
              <a:t> </a:t>
            </a:r>
            <a:r>
              <a:rPr lang="en-GB" sz="1200" dirty="0" err="1">
                <a:solidFill>
                  <a:srgbClr val="0091A5"/>
                </a:solidFill>
              </a:rPr>
              <a:t>wrthod</a:t>
            </a:r>
            <a:endParaRPr lang="en-GB" sz="1200" dirty="0">
              <a:solidFill>
                <a:srgbClr val="0091A5"/>
              </a:solidFill>
            </a:endParaRPr>
          </a:p>
        </p:txBody>
      </p:sp>
      <p:sp>
        <p:nvSpPr>
          <p:cNvPr id="10" name="TextBox 9"/>
          <p:cNvSpPr txBox="1"/>
          <p:nvPr/>
        </p:nvSpPr>
        <p:spPr>
          <a:xfrm>
            <a:off x="4245698" y="6019410"/>
            <a:ext cx="1647800" cy="71508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200" dirty="0"/>
              <a:t>If your </a:t>
            </a:r>
            <a:r>
              <a:rPr lang="en-GB" sz="1200" dirty="0" err="1"/>
              <a:t>EoI</a:t>
            </a:r>
            <a:r>
              <a:rPr lang="en-GB" sz="1200" dirty="0"/>
              <a:t> is selected/ </a:t>
            </a:r>
            <a:r>
              <a:rPr lang="en-GB" sz="1200" dirty="0" err="1">
                <a:solidFill>
                  <a:srgbClr val="0091A5"/>
                </a:solidFill>
              </a:rPr>
              <a:t>os</a:t>
            </a:r>
            <a:r>
              <a:rPr lang="en-GB" sz="1200" dirty="0">
                <a:solidFill>
                  <a:srgbClr val="0091A5"/>
                </a:solidFill>
              </a:rPr>
              <a:t> </a:t>
            </a:r>
            <a:r>
              <a:rPr lang="en-GB" sz="1200" dirty="0" err="1">
                <a:solidFill>
                  <a:srgbClr val="0091A5"/>
                </a:solidFill>
              </a:rPr>
              <a:t>caiff</a:t>
            </a:r>
            <a:r>
              <a:rPr lang="en-GB" sz="1200" dirty="0">
                <a:solidFill>
                  <a:srgbClr val="0091A5"/>
                </a:solidFill>
              </a:rPr>
              <a:t> </a:t>
            </a:r>
            <a:r>
              <a:rPr lang="en-GB" sz="1200" dirty="0" err="1">
                <a:solidFill>
                  <a:srgbClr val="0091A5"/>
                </a:solidFill>
              </a:rPr>
              <a:t>eich</a:t>
            </a:r>
            <a:r>
              <a:rPr lang="en-GB" sz="1200" dirty="0">
                <a:solidFill>
                  <a:srgbClr val="0091A5"/>
                </a:solidFill>
              </a:rPr>
              <a:t> DoD </a:t>
            </a:r>
            <a:r>
              <a:rPr lang="en-GB" sz="1200" dirty="0" err="1">
                <a:solidFill>
                  <a:srgbClr val="0091A5"/>
                </a:solidFill>
              </a:rPr>
              <a:t>ei</a:t>
            </a:r>
            <a:r>
              <a:rPr lang="en-GB" sz="1200" dirty="0">
                <a:solidFill>
                  <a:srgbClr val="0091A5"/>
                </a:solidFill>
              </a:rPr>
              <a:t> </a:t>
            </a:r>
            <a:r>
              <a:rPr lang="en-GB" sz="1200" dirty="0" err="1">
                <a:solidFill>
                  <a:srgbClr val="0091A5"/>
                </a:solidFill>
              </a:rPr>
              <a:t>ddewis</a:t>
            </a:r>
            <a:endParaRPr lang="en-GB" sz="1200" dirty="0">
              <a:solidFill>
                <a:srgbClr val="0091A5"/>
              </a:solidFill>
            </a:endParaRPr>
          </a:p>
        </p:txBody>
      </p:sp>
      <p:cxnSp>
        <p:nvCxnSpPr>
          <p:cNvPr id="13" name="Straight Arrow Connector 12"/>
          <p:cNvCxnSpPr>
            <a:stCxn id="4" idx="2"/>
            <a:endCxn id="8" idx="0"/>
          </p:cNvCxnSpPr>
          <p:nvPr/>
        </p:nvCxnSpPr>
        <p:spPr>
          <a:xfrm>
            <a:off x="2227378" y="3022526"/>
            <a:ext cx="0" cy="334951"/>
          </a:xfrm>
          <a:prstGeom prst="straightConnector1">
            <a:avLst/>
          </a:prstGeom>
          <a:ln w="41275">
            <a:solidFill>
              <a:schemeClr val="accent1">
                <a:shade val="95000"/>
                <a:satMod val="10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2"/>
            <a:endCxn id="5" idx="0"/>
          </p:cNvCxnSpPr>
          <p:nvPr/>
        </p:nvCxnSpPr>
        <p:spPr>
          <a:xfrm flipH="1">
            <a:off x="2211557" y="5128175"/>
            <a:ext cx="15821" cy="619239"/>
          </a:xfrm>
          <a:prstGeom prst="straightConnector1">
            <a:avLst/>
          </a:prstGeom>
          <a:ln w="41275">
            <a:solidFill>
              <a:schemeClr val="accent1">
                <a:shade val="95000"/>
                <a:satMod val="10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3"/>
            <a:endCxn id="7" idx="1"/>
          </p:cNvCxnSpPr>
          <p:nvPr/>
        </p:nvCxnSpPr>
        <p:spPr>
          <a:xfrm flipV="1">
            <a:off x="3723725" y="5747414"/>
            <a:ext cx="2349305" cy="408623"/>
          </a:xfrm>
          <a:prstGeom prst="straightConnector1">
            <a:avLst/>
          </a:prstGeom>
          <a:ln w="41275">
            <a:solidFill>
              <a:schemeClr val="accent1">
                <a:shade val="95000"/>
                <a:satMod val="10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15210" y="764899"/>
            <a:ext cx="3024336" cy="1055608"/>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err="1">
                <a:solidFill>
                  <a:srgbClr val="0091A5"/>
                </a:solidFill>
              </a:rPr>
              <a:t>Galwad</a:t>
            </a:r>
            <a:r>
              <a:rPr lang="en-GB" sz="1400" dirty="0">
                <a:solidFill>
                  <a:srgbClr val="0091A5"/>
                </a:solidFill>
              </a:rPr>
              <a:t> am </a:t>
            </a:r>
            <a:r>
              <a:rPr lang="en-GB" sz="1400" dirty="0" err="1">
                <a:solidFill>
                  <a:srgbClr val="0091A5"/>
                </a:solidFill>
              </a:rPr>
              <a:t>ddatganiadau</a:t>
            </a:r>
            <a:r>
              <a:rPr lang="en-GB" sz="1400" dirty="0">
                <a:solidFill>
                  <a:srgbClr val="0091A5"/>
                </a:solidFill>
              </a:rPr>
              <a:t> o </a:t>
            </a:r>
            <a:r>
              <a:rPr lang="en-GB" sz="1400" dirty="0" err="1">
                <a:solidFill>
                  <a:srgbClr val="0091A5"/>
                </a:solidFill>
              </a:rPr>
              <a:t>ddiddordeb</a:t>
            </a:r>
            <a:r>
              <a:rPr lang="en-GB" sz="1400" dirty="0">
                <a:solidFill>
                  <a:srgbClr val="0091A5"/>
                </a:solidFill>
              </a:rPr>
              <a:t> </a:t>
            </a:r>
            <a:r>
              <a:rPr lang="en-GB" sz="1400" dirty="0" err="1">
                <a:solidFill>
                  <a:srgbClr val="0091A5"/>
                </a:solidFill>
              </a:rPr>
              <a:t>yn</a:t>
            </a:r>
            <a:r>
              <a:rPr lang="en-GB" sz="1400" dirty="0">
                <a:solidFill>
                  <a:srgbClr val="0091A5"/>
                </a:solidFill>
              </a:rPr>
              <a:t> </a:t>
            </a:r>
            <a:r>
              <a:rPr lang="en-GB" sz="1400" dirty="0" err="1">
                <a:solidFill>
                  <a:srgbClr val="0091A5"/>
                </a:solidFill>
              </a:rPr>
              <a:t>agor</a:t>
            </a:r>
            <a:endParaRPr lang="en-GB" sz="1400" dirty="0">
              <a:solidFill>
                <a:srgbClr val="0091A5"/>
              </a:solidFill>
            </a:endParaRPr>
          </a:p>
          <a:p>
            <a:pPr algn="ctr"/>
            <a:r>
              <a:rPr lang="en-GB" sz="1400" dirty="0"/>
              <a:t>Call for expressions of interest opens</a:t>
            </a:r>
          </a:p>
        </p:txBody>
      </p:sp>
      <p:cxnSp>
        <p:nvCxnSpPr>
          <p:cNvPr id="27" name="Straight Arrow Connector 26"/>
          <p:cNvCxnSpPr>
            <a:stCxn id="16" idx="2"/>
          </p:cNvCxnSpPr>
          <p:nvPr/>
        </p:nvCxnSpPr>
        <p:spPr>
          <a:xfrm flipH="1">
            <a:off x="2218454" y="1820507"/>
            <a:ext cx="8924" cy="362663"/>
          </a:xfrm>
          <a:prstGeom prst="straightConnector1">
            <a:avLst/>
          </a:prstGeom>
          <a:ln w="41275">
            <a:solidFill>
              <a:schemeClr val="accent1">
                <a:shade val="95000"/>
                <a:satMod val="10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963422" y="3669029"/>
            <a:ext cx="3024336" cy="1055608"/>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err="1">
                <a:solidFill>
                  <a:srgbClr val="0091A5"/>
                </a:solidFill>
              </a:rPr>
              <a:t>Byddwn</a:t>
            </a:r>
            <a:r>
              <a:rPr lang="en-GB" sz="1400" dirty="0">
                <a:solidFill>
                  <a:srgbClr val="0091A5"/>
                </a:solidFill>
              </a:rPr>
              <a:t> </a:t>
            </a:r>
            <a:r>
              <a:rPr lang="en-GB" sz="1400" dirty="0" err="1">
                <a:solidFill>
                  <a:srgbClr val="0091A5"/>
                </a:solidFill>
              </a:rPr>
              <a:t>yn</a:t>
            </a:r>
            <a:r>
              <a:rPr lang="en-GB" sz="1400" dirty="0">
                <a:solidFill>
                  <a:srgbClr val="0091A5"/>
                </a:solidFill>
              </a:rPr>
              <a:t> </a:t>
            </a:r>
            <a:r>
              <a:rPr lang="en-GB" sz="1400" dirty="0" err="1">
                <a:solidFill>
                  <a:srgbClr val="0091A5"/>
                </a:solidFill>
              </a:rPr>
              <a:t>darparu</a:t>
            </a:r>
            <a:r>
              <a:rPr lang="en-GB" sz="1400" dirty="0">
                <a:solidFill>
                  <a:srgbClr val="0091A5"/>
                </a:solidFill>
              </a:rPr>
              <a:t> </a:t>
            </a:r>
            <a:r>
              <a:rPr lang="en-GB" sz="1400" dirty="0" err="1">
                <a:solidFill>
                  <a:srgbClr val="0091A5"/>
                </a:solidFill>
              </a:rPr>
              <a:t>adborth</a:t>
            </a:r>
            <a:r>
              <a:rPr lang="en-GB" sz="1400" dirty="0">
                <a:solidFill>
                  <a:srgbClr val="0091A5"/>
                </a:solidFill>
              </a:rPr>
              <a:t> </a:t>
            </a:r>
            <a:r>
              <a:rPr lang="en-GB" sz="1400" dirty="0" err="1">
                <a:solidFill>
                  <a:srgbClr val="0091A5"/>
                </a:solidFill>
              </a:rPr>
              <a:t>ar</a:t>
            </a:r>
            <a:r>
              <a:rPr lang="en-GB" sz="1400" dirty="0">
                <a:solidFill>
                  <a:srgbClr val="0091A5"/>
                </a:solidFill>
              </a:rPr>
              <a:t> </a:t>
            </a:r>
            <a:r>
              <a:rPr lang="en-GB" sz="1400" dirty="0" err="1">
                <a:solidFill>
                  <a:srgbClr val="0091A5"/>
                </a:solidFill>
              </a:rPr>
              <a:t>eich</a:t>
            </a:r>
            <a:r>
              <a:rPr lang="en-GB" sz="1400" dirty="0">
                <a:solidFill>
                  <a:srgbClr val="0091A5"/>
                </a:solidFill>
              </a:rPr>
              <a:t> DoD</a:t>
            </a:r>
          </a:p>
          <a:p>
            <a:pPr algn="ctr"/>
            <a:r>
              <a:rPr lang="en-GB" sz="1400" dirty="0"/>
              <a:t>We will provide feedback on your </a:t>
            </a:r>
            <a:r>
              <a:rPr lang="en-GB" sz="1400" dirty="0" err="1"/>
              <a:t>EoI</a:t>
            </a:r>
            <a:endParaRPr lang="en-GB" sz="1400" dirty="0"/>
          </a:p>
        </p:txBody>
      </p:sp>
      <p:cxnSp>
        <p:nvCxnSpPr>
          <p:cNvPr id="37" name="Straight Arrow Connector 36"/>
          <p:cNvCxnSpPr>
            <a:stCxn id="5" idx="3"/>
            <a:endCxn id="35" idx="1"/>
          </p:cNvCxnSpPr>
          <p:nvPr/>
        </p:nvCxnSpPr>
        <p:spPr>
          <a:xfrm flipV="1">
            <a:off x="3723725" y="4196833"/>
            <a:ext cx="2239697" cy="1959204"/>
          </a:xfrm>
          <a:prstGeom prst="straightConnector1">
            <a:avLst/>
          </a:prstGeom>
          <a:ln w="41275">
            <a:solidFill>
              <a:schemeClr val="accent1">
                <a:shade val="95000"/>
                <a:satMod val="105000"/>
              </a:schemeClr>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773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0091A5"/>
                </a:solidFill>
              </a:rPr>
              <a:t>Y </a:t>
            </a:r>
            <a:r>
              <a:rPr lang="en-GB" dirty="0" err="1">
                <a:solidFill>
                  <a:srgbClr val="0091A5"/>
                </a:solidFill>
              </a:rPr>
              <a:t>ffurflen</a:t>
            </a:r>
            <a:r>
              <a:rPr lang="en-GB" dirty="0">
                <a:solidFill>
                  <a:srgbClr val="0091A5"/>
                </a:solidFill>
              </a:rPr>
              <a:t> / </a:t>
            </a:r>
            <a:r>
              <a:rPr lang="en-GB" dirty="0"/>
              <a:t>The Form </a:t>
            </a:r>
            <a:endParaRPr lang="en-GB" dirty="0">
              <a:solidFill>
                <a:srgbClr val="0091A5"/>
              </a:solidFill>
            </a:endParaRPr>
          </a:p>
        </p:txBody>
      </p:sp>
    </p:spTree>
    <p:extLst>
      <p:ext uri="{BB962C8B-B14F-4D97-AF65-F5344CB8AC3E}">
        <p14:creationId xmlns:p14="http://schemas.microsoft.com/office/powerpoint/2010/main" val="3945776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solidFill>
                  <a:srgbClr val="0091A5"/>
                </a:solidFill>
              </a:rPr>
              <a:t>Y </a:t>
            </a:r>
            <a:r>
              <a:rPr lang="en-GB" sz="2400" dirty="0" err="1">
                <a:solidFill>
                  <a:srgbClr val="0091A5"/>
                </a:solidFill>
              </a:rPr>
              <a:t>Ffurflen</a:t>
            </a:r>
            <a:r>
              <a:rPr lang="en-GB" sz="2400" dirty="0">
                <a:solidFill>
                  <a:srgbClr val="0091A5"/>
                </a:solidFill>
              </a:rPr>
              <a:t> </a:t>
            </a:r>
            <a:r>
              <a:rPr lang="en-GB" sz="2400" dirty="0" err="1">
                <a:solidFill>
                  <a:srgbClr val="0091A5"/>
                </a:solidFill>
              </a:rPr>
              <a:t>Datganiad</a:t>
            </a:r>
            <a:r>
              <a:rPr lang="en-GB" sz="2400" dirty="0">
                <a:solidFill>
                  <a:srgbClr val="0091A5"/>
                </a:solidFill>
              </a:rPr>
              <a:t> o </a:t>
            </a:r>
            <a:r>
              <a:rPr lang="en-GB" sz="2400" dirty="0" err="1">
                <a:solidFill>
                  <a:srgbClr val="0091A5"/>
                </a:solidFill>
              </a:rPr>
              <a:t>Ddiddordeb</a:t>
            </a:r>
            <a:r>
              <a:rPr lang="en-GB" sz="2400" dirty="0">
                <a:solidFill>
                  <a:srgbClr val="0091A5"/>
                </a:solidFill>
              </a:rPr>
              <a:t> (DoD) </a:t>
            </a:r>
            <a:r>
              <a:rPr lang="en-GB" sz="2400" dirty="0"/>
              <a:t>The Expression of Interest (</a:t>
            </a:r>
            <a:r>
              <a:rPr lang="en-GB" sz="2400" dirty="0" err="1"/>
              <a:t>EoI</a:t>
            </a:r>
            <a:r>
              <a:rPr lang="en-GB" sz="2400" dirty="0"/>
              <a:t>) Form</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sz="1800" dirty="0" err="1"/>
              <a:t>Ar</a:t>
            </a:r>
            <a:r>
              <a:rPr lang="en-GB" sz="1800" dirty="0"/>
              <a:t> </a:t>
            </a:r>
            <a:r>
              <a:rPr lang="en-GB" sz="1800" dirty="0" err="1"/>
              <a:t>gael</a:t>
            </a:r>
            <a:r>
              <a:rPr lang="en-GB" sz="1800" dirty="0"/>
              <a:t> </a:t>
            </a:r>
            <a:r>
              <a:rPr lang="en-GB" sz="1800" dirty="0" err="1"/>
              <a:t>ar</a:t>
            </a:r>
            <a:r>
              <a:rPr lang="en-GB" sz="1800" dirty="0"/>
              <a:t> </a:t>
            </a:r>
            <a:r>
              <a:rPr lang="en-GB" sz="1800" dirty="0" err="1"/>
              <a:t>wefan</a:t>
            </a:r>
            <a:r>
              <a:rPr lang="en-GB" sz="1800" dirty="0"/>
              <a:t> CNC</a:t>
            </a:r>
          </a:p>
          <a:p>
            <a:pPr marL="342900" indent="-342900">
              <a:buFont typeface="Arial" panose="020B0604020202020204" pitchFamily="34" charset="0"/>
              <a:buChar char="•"/>
            </a:pPr>
            <a:r>
              <a:rPr lang="en-GB" sz="1800" dirty="0" err="1"/>
              <a:t>Mae’r</a:t>
            </a:r>
            <a:r>
              <a:rPr lang="en-GB" sz="1800" dirty="0"/>
              <a:t> </a:t>
            </a:r>
            <a:r>
              <a:rPr lang="en-GB" sz="1800" dirty="0" err="1"/>
              <a:t>arweiniad</a:t>
            </a:r>
            <a:r>
              <a:rPr lang="en-GB" sz="1800" dirty="0"/>
              <a:t> </a:t>
            </a:r>
            <a:r>
              <a:rPr lang="en-GB" sz="1800" dirty="0" err="1"/>
              <a:t>yn</a:t>
            </a:r>
            <a:r>
              <a:rPr lang="en-GB" sz="1800" dirty="0"/>
              <a:t> </a:t>
            </a:r>
            <a:r>
              <a:rPr lang="en-GB" sz="1800" dirty="0" err="1"/>
              <a:t>cynnwys</a:t>
            </a:r>
            <a:r>
              <a:rPr lang="en-GB" sz="1800" dirty="0"/>
              <a:t> </a:t>
            </a:r>
            <a:r>
              <a:rPr lang="en-GB" sz="1800" dirty="0" err="1"/>
              <a:t>llawer</a:t>
            </a:r>
            <a:r>
              <a:rPr lang="en-GB" sz="1800" dirty="0"/>
              <a:t> </a:t>
            </a:r>
            <a:r>
              <a:rPr lang="en-GB" sz="1800" dirty="0" err="1"/>
              <a:t>mwy</a:t>
            </a:r>
            <a:r>
              <a:rPr lang="en-GB" sz="1800" dirty="0"/>
              <a:t> o </a:t>
            </a:r>
            <a:r>
              <a:rPr lang="en-GB" sz="1800" dirty="0" err="1"/>
              <a:t>fanylder</a:t>
            </a:r>
            <a:r>
              <a:rPr lang="en-GB" sz="1800" dirty="0"/>
              <a:t> </a:t>
            </a:r>
            <a:r>
              <a:rPr lang="en-GB" sz="1800" dirty="0" err="1"/>
              <a:t>a’r</a:t>
            </a:r>
            <a:r>
              <a:rPr lang="en-GB" sz="1800" dirty="0"/>
              <a:t> </a:t>
            </a:r>
            <a:r>
              <a:rPr lang="en-GB" sz="1800" dirty="0" err="1"/>
              <a:t>holl</a:t>
            </a:r>
            <a:r>
              <a:rPr lang="en-GB" sz="1800" dirty="0"/>
              <a:t> </a:t>
            </a:r>
            <a:r>
              <a:rPr lang="en-GB" sz="1800" dirty="0" err="1"/>
              <a:t>heriau</a:t>
            </a:r>
            <a:r>
              <a:rPr lang="en-GB" sz="1800" dirty="0"/>
              <a:t> </a:t>
            </a:r>
            <a:r>
              <a:rPr lang="en-GB" sz="1800" dirty="0" err="1"/>
              <a:t>Ardal</a:t>
            </a:r>
            <a:endParaRPr lang="en-GB" sz="1800" dirty="0"/>
          </a:p>
          <a:p>
            <a:pPr marL="342900" indent="-342900">
              <a:buFont typeface="Arial" panose="020B0604020202020204" pitchFamily="34" charset="0"/>
              <a:buChar char="•"/>
            </a:pPr>
            <a:r>
              <a:rPr lang="en-GB" sz="1800" dirty="0" err="1"/>
              <a:t>Dyddiad</a:t>
            </a:r>
            <a:r>
              <a:rPr lang="en-GB" sz="1800" dirty="0"/>
              <a:t> </a:t>
            </a:r>
            <a:r>
              <a:rPr lang="en-GB" sz="1800" dirty="0" err="1"/>
              <a:t>cau</a:t>
            </a:r>
            <a:r>
              <a:rPr lang="en-GB" sz="1800" dirty="0"/>
              <a:t> : </a:t>
            </a:r>
            <a:r>
              <a:rPr lang="en-GB" sz="1800" dirty="0" err="1"/>
              <a:t>hanner</a:t>
            </a:r>
            <a:r>
              <a:rPr lang="en-GB" sz="1800" dirty="0"/>
              <a:t> </a:t>
            </a:r>
            <a:r>
              <a:rPr lang="en-GB" sz="1800" dirty="0" err="1"/>
              <a:t>nos</a:t>
            </a:r>
            <a:r>
              <a:rPr lang="en-GB" sz="1800" dirty="0"/>
              <a:t> </a:t>
            </a:r>
            <a:r>
              <a:rPr lang="en-GB" sz="1800" dirty="0" err="1"/>
              <a:t>Dydd</a:t>
            </a:r>
            <a:r>
              <a:rPr lang="en-GB" sz="1800" dirty="0"/>
              <a:t> Sul 14 </a:t>
            </a:r>
            <a:r>
              <a:rPr lang="en-GB" sz="1800" dirty="0" err="1"/>
              <a:t>Ionawr</a:t>
            </a:r>
            <a:r>
              <a:rPr lang="en-GB" sz="1800" dirty="0"/>
              <a:t> 2018</a:t>
            </a:r>
          </a:p>
          <a:p>
            <a:pPr marL="342900" indent="-342900">
              <a:buFont typeface="Arial" panose="020B0604020202020204" pitchFamily="34" charset="0"/>
              <a:buChar char="•"/>
            </a:pPr>
            <a:r>
              <a:rPr lang="en-GB" sz="1800" dirty="0" err="1"/>
              <a:t>Rydym</a:t>
            </a:r>
            <a:r>
              <a:rPr lang="en-GB" sz="1800" dirty="0"/>
              <a:t> </a:t>
            </a:r>
            <a:r>
              <a:rPr lang="en-GB" sz="1800" dirty="0" err="1"/>
              <a:t>yn</a:t>
            </a:r>
            <a:r>
              <a:rPr lang="en-GB" sz="1800" dirty="0"/>
              <a:t> </a:t>
            </a:r>
            <a:r>
              <a:rPr lang="en-GB" sz="1800" dirty="0" err="1"/>
              <a:t>croesawu</a:t>
            </a:r>
            <a:r>
              <a:rPr lang="en-GB" sz="1800" dirty="0"/>
              <a:t> </a:t>
            </a:r>
            <a:r>
              <a:rPr lang="en-GB" sz="1800" dirty="0" err="1"/>
              <a:t>cyflwyniadau</a:t>
            </a:r>
            <a:r>
              <a:rPr lang="en-GB" sz="1800" dirty="0"/>
              <a:t> </a:t>
            </a:r>
            <a:r>
              <a:rPr lang="en-GB" sz="1800" dirty="0" err="1"/>
              <a:t>yn</a:t>
            </a:r>
            <a:r>
              <a:rPr lang="en-GB" sz="1800" dirty="0"/>
              <a:t> </a:t>
            </a:r>
            <a:r>
              <a:rPr lang="en-GB" sz="1800" dirty="0" err="1"/>
              <a:t>Gymraeg</a:t>
            </a:r>
            <a:r>
              <a:rPr lang="en-GB" sz="1800" dirty="0"/>
              <a:t> ac </a:t>
            </a:r>
            <a:r>
              <a:rPr lang="en-GB" sz="1800" dirty="0" err="1"/>
              <a:t>yn</a:t>
            </a:r>
            <a:r>
              <a:rPr lang="en-GB" sz="1800" dirty="0"/>
              <a:t> </a:t>
            </a:r>
            <a:r>
              <a:rPr lang="en-GB" sz="1800" dirty="0" err="1"/>
              <a:t>Saesneg</a:t>
            </a:r>
            <a:r>
              <a:rPr lang="en-GB" sz="1800" dirty="0"/>
              <a:t>.</a:t>
            </a:r>
          </a:p>
          <a:p>
            <a:pPr marL="342900" indent="-342900">
              <a:buFont typeface="Arial" panose="020B0604020202020204" pitchFamily="34" charset="0"/>
              <a:buChar char="•"/>
            </a:pPr>
            <a:r>
              <a:rPr lang="en-GB" sz="1800" dirty="0" err="1"/>
              <a:t>Cyfyngiad</a:t>
            </a:r>
            <a:r>
              <a:rPr lang="en-GB" sz="1800" dirty="0"/>
              <a:t> </a:t>
            </a:r>
            <a:r>
              <a:rPr lang="en-GB" sz="1800" dirty="0" err="1"/>
              <a:t>nifer</a:t>
            </a:r>
            <a:r>
              <a:rPr lang="en-GB" sz="1800" dirty="0"/>
              <a:t> y </a:t>
            </a:r>
            <a:r>
              <a:rPr lang="en-GB" sz="1800" dirty="0" err="1"/>
              <a:t>geiriau</a:t>
            </a:r>
            <a:r>
              <a:rPr lang="en-GB" sz="1800" dirty="0"/>
              <a:t> </a:t>
            </a:r>
            <a:r>
              <a:rPr lang="en-GB" sz="1800" dirty="0" err="1"/>
              <a:t>ar</a:t>
            </a:r>
            <a:r>
              <a:rPr lang="en-GB" sz="1800" dirty="0"/>
              <a:t> y </a:t>
            </a:r>
            <a:r>
              <a:rPr lang="en-GB" sz="1800" dirty="0" err="1"/>
              <a:t>blychau</a:t>
            </a:r>
            <a:endParaRPr lang="en-GB" sz="1800" dirty="0"/>
          </a:p>
          <a:p>
            <a:pPr marL="342900" indent="-342900">
              <a:buFont typeface="Arial" panose="020B0604020202020204" pitchFamily="34" charset="0"/>
              <a:buChar char="•"/>
            </a:pPr>
            <a:r>
              <a:rPr lang="en-GB" sz="1800" dirty="0"/>
              <a:t>Dim </a:t>
            </a:r>
            <a:r>
              <a:rPr lang="en-GB" sz="1800" dirty="0" err="1"/>
              <a:t>ond</a:t>
            </a:r>
            <a:r>
              <a:rPr lang="en-GB" sz="1800" dirty="0"/>
              <a:t> </a:t>
            </a:r>
            <a:r>
              <a:rPr lang="en-GB" sz="1800" dirty="0" err="1"/>
              <a:t>mapiau</a:t>
            </a:r>
            <a:r>
              <a:rPr lang="en-GB" sz="1800" dirty="0"/>
              <a:t> y </a:t>
            </a:r>
            <a:r>
              <a:rPr lang="en-GB" sz="1800" dirty="0" err="1"/>
              <a:t>gellir</a:t>
            </a:r>
            <a:r>
              <a:rPr lang="en-GB" sz="1800" dirty="0"/>
              <a:t> </a:t>
            </a:r>
            <a:r>
              <a:rPr lang="en-GB" sz="1800" dirty="0" err="1"/>
              <a:t>eu</a:t>
            </a:r>
            <a:r>
              <a:rPr lang="en-GB" sz="1800" dirty="0"/>
              <a:t> </a:t>
            </a:r>
            <a:r>
              <a:rPr lang="en-GB" sz="1800" dirty="0" err="1"/>
              <a:t>cynnwys</a:t>
            </a:r>
            <a:r>
              <a:rPr lang="en-GB" sz="1800" dirty="0"/>
              <a:t> </a:t>
            </a:r>
            <a:r>
              <a:rPr lang="en-GB" sz="1800" dirty="0" err="1"/>
              <a:t>fel</a:t>
            </a:r>
            <a:r>
              <a:rPr lang="en-GB" sz="1800" dirty="0"/>
              <a:t> </a:t>
            </a:r>
            <a:r>
              <a:rPr lang="en-GB" sz="1800" dirty="0" err="1"/>
              <a:t>gwybodaeth</a:t>
            </a:r>
            <a:r>
              <a:rPr lang="en-GB" sz="1800" dirty="0"/>
              <a:t> </a:t>
            </a:r>
            <a:r>
              <a:rPr lang="en-GB" sz="1800" dirty="0" err="1"/>
              <a:t>atodol</a:t>
            </a:r>
            <a:endParaRPr lang="en-GB" sz="1800" dirty="0"/>
          </a:p>
          <a:p>
            <a:pPr marL="342900" indent="-342900">
              <a:buFont typeface="Arial" panose="020B0604020202020204" pitchFamily="34" charset="0"/>
              <a:buChar char="•"/>
            </a:pPr>
            <a:endParaRPr lang="en-GB" sz="1800" dirty="0">
              <a:solidFill>
                <a:srgbClr val="FF0000"/>
              </a:solidFill>
            </a:endParaRPr>
          </a:p>
          <a:p>
            <a:pPr marL="342900" indent="-342900">
              <a:buFont typeface="Arial" panose="020B0604020202020204" pitchFamily="34" charset="0"/>
              <a:buChar char="•"/>
            </a:pPr>
            <a:r>
              <a:rPr lang="en-GB" sz="1800" dirty="0">
                <a:solidFill>
                  <a:schemeClr val="tx1"/>
                </a:solidFill>
              </a:rPr>
              <a:t>Available on NRW website</a:t>
            </a:r>
          </a:p>
          <a:p>
            <a:pPr marL="342900" indent="-342900">
              <a:buFont typeface="Arial" panose="020B0604020202020204" pitchFamily="34" charset="0"/>
              <a:buChar char="•"/>
            </a:pPr>
            <a:r>
              <a:rPr lang="en-GB" sz="1800" dirty="0">
                <a:solidFill>
                  <a:schemeClr val="tx1"/>
                </a:solidFill>
              </a:rPr>
              <a:t>Guidance includes much more detail and all the Area challenges</a:t>
            </a:r>
          </a:p>
          <a:p>
            <a:pPr marL="342900" indent="-342900">
              <a:buFont typeface="Arial" panose="020B0604020202020204" pitchFamily="34" charset="0"/>
              <a:buChar char="•"/>
            </a:pPr>
            <a:r>
              <a:rPr lang="en-GB" sz="1800" dirty="0">
                <a:solidFill>
                  <a:schemeClr val="tx1"/>
                </a:solidFill>
              </a:rPr>
              <a:t>Deadline midnight Sunday 14</a:t>
            </a:r>
            <a:r>
              <a:rPr lang="en-GB" sz="1800" baseline="30000" dirty="0">
                <a:solidFill>
                  <a:schemeClr val="tx1"/>
                </a:solidFill>
              </a:rPr>
              <a:t>th</a:t>
            </a:r>
            <a:r>
              <a:rPr lang="en-GB" sz="1800" dirty="0">
                <a:solidFill>
                  <a:schemeClr val="tx1"/>
                </a:solidFill>
              </a:rPr>
              <a:t> January 2018</a:t>
            </a:r>
          </a:p>
          <a:p>
            <a:pPr marL="342900" indent="-342900">
              <a:buFont typeface="Arial" panose="020B0604020202020204" pitchFamily="34" charset="0"/>
              <a:buChar char="•"/>
            </a:pPr>
            <a:r>
              <a:rPr lang="en-GB" sz="1800" dirty="0">
                <a:solidFill>
                  <a:schemeClr val="tx1"/>
                </a:solidFill>
              </a:rPr>
              <a:t>Welcome to submit in Welsh or English language</a:t>
            </a:r>
          </a:p>
          <a:p>
            <a:pPr marL="342900" indent="-342900">
              <a:buFont typeface="Arial" panose="020B0604020202020204" pitchFamily="34" charset="0"/>
              <a:buChar char="•"/>
            </a:pPr>
            <a:r>
              <a:rPr lang="en-GB" sz="1800" dirty="0">
                <a:solidFill>
                  <a:schemeClr val="tx1"/>
                </a:solidFill>
              </a:rPr>
              <a:t>Maximum word count on boxes</a:t>
            </a:r>
          </a:p>
          <a:p>
            <a:pPr marL="342900" indent="-342900">
              <a:buFont typeface="Arial" panose="020B0604020202020204" pitchFamily="34" charset="0"/>
              <a:buChar char="•"/>
            </a:pPr>
            <a:r>
              <a:rPr lang="en-GB" sz="1800" dirty="0">
                <a:solidFill>
                  <a:schemeClr val="tx1"/>
                </a:solidFill>
              </a:rPr>
              <a:t>Only maps to be included as supplementary information</a:t>
            </a:r>
          </a:p>
          <a:p>
            <a:pPr marL="342900" indent="-342900">
              <a:buFont typeface="Arial" panose="020B0604020202020204" pitchFamily="34" charset="0"/>
              <a:buChar char="•"/>
            </a:pPr>
            <a:endParaRPr lang="en-GB" sz="1800" dirty="0">
              <a:solidFill>
                <a:schemeClr val="tx1"/>
              </a:solidFill>
            </a:endParaRPr>
          </a:p>
        </p:txBody>
      </p:sp>
    </p:spTree>
    <p:extLst>
      <p:ext uri="{BB962C8B-B14F-4D97-AF65-F5344CB8AC3E}">
        <p14:creationId xmlns:p14="http://schemas.microsoft.com/office/powerpoint/2010/main" val="1863233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548680"/>
            <a:ext cx="4920551" cy="3309346"/>
          </a:xfrm>
          <a:prstGeom prst="rect">
            <a:avLst/>
          </a:prstGeom>
        </p:spPr>
      </p:pic>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79912" y="3044987"/>
            <a:ext cx="5200940" cy="3469400"/>
          </a:xfrm>
        </p:spPr>
      </p:pic>
    </p:spTree>
    <p:extLst>
      <p:ext uri="{BB962C8B-B14F-4D97-AF65-F5344CB8AC3E}">
        <p14:creationId xmlns:p14="http://schemas.microsoft.com/office/powerpoint/2010/main" val="1355518480"/>
      </p:ext>
    </p:extLst>
  </p:cSld>
  <p:clrMapOvr>
    <a:masterClrMapping/>
  </p:clrMapOvr>
</p:sld>
</file>

<file path=ppt/theme/theme1.xml><?xml version="1.0" encoding="utf-8"?>
<a:theme xmlns:a="http://schemas.openxmlformats.org/drawingml/2006/main" name="NRW PPT 2010 Final">
  <a:themeElements>
    <a:clrScheme name="NRW colours">
      <a:dk1>
        <a:sysClr val="windowText" lastClr="000000"/>
      </a:dk1>
      <a:lt1>
        <a:sysClr val="window" lastClr="FFFFFF"/>
      </a:lt1>
      <a:dk2>
        <a:srgbClr val="3C3C41"/>
      </a:dk2>
      <a:lt2>
        <a:srgbClr val="FFFFFF"/>
      </a:lt2>
      <a:accent1>
        <a:srgbClr val="0091A5"/>
      </a:accent1>
      <a:accent2>
        <a:srgbClr val="2D962D"/>
      </a:accent2>
      <a:accent3>
        <a:srgbClr val="005541"/>
      </a:accent3>
      <a:accent4>
        <a:srgbClr val="82D2F0"/>
      </a:accent4>
      <a:accent5>
        <a:srgbClr val="3C3C41"/>
      </a:accent5>
      <a:accent6>
        <a:srgbClr val="95959D"/>
      </a:accent6>
      <a:hlink>
        <a:srgbClr val="82D2F0"/>
      </a:hlink>
      <a:folHlink>
        <a:srgbClr val="95959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Dwr / Water">
      <a:srgbClr val="0091A5"/>
    </a:custClr>
    <a:custClr name="Awyr / Air">
      <a:srgbClr val="82D2F0"/>
    </a:custClr>
    <a:custClr name="Bywyd gwyllt / Wildlife">
      <a:srgbClr val="2D962D"/>
    </a:custClr>
    <a:custClr name="Tir / Land">
      <a:srgbClr val="005541"/>
    </a:custClr>
    <a:custClr name="Llwyd / grey">
      <a:srgbClr val="3C3C41"/>
    </a:custClr>
  </a:custClrLst>
  <a:extLst>
    <a:ext uri="{05A4C25C-085E-4340-85A3-A5531E510DB2}">
      <thm15:themeFamily xmlns:thm15="http://schemas.microsoft.com/office/thememl/2012/main" name="PowerPoint English 2010.potx" id="{A780B1AC-2122-4A8E-AADC-80F63CDF2F48}" vid="{AE68FBB0-328D-4588-AB25-EA1BEA8D48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NRW PowerPoint Document" ma:contentTypeID="0x01010067EB80C5FE939D4A9B3D8BA62129B7F5030031E29F1366599C46B67F249BDF2311B4" ma:contentTypeVersion="16" ma:contentTypeDescription="" ma:contentTypeScope="" ma:versionID="3666e716218836fefc920763488b429e">
  <xsd:schema xmlns:xsd="http://www.w3.org/2001/XMLSchema" xmlns:xs="http://www.w3.org/2001/XMLSchema" xmlns:p="http://schemas.microsoft.com/office/2006/metadata/properties" xmlns:ns2="9be56660-2c31-41ef-bc00-23e72f632f2a" targetNamespace="http://schemas.microsoft.com/office/2006/metadata/properties" ma:root="true" ma:fieldsID="a752a60b06d3085cc67a3b92a57fff6a" ns2:_="">
    <xsd:import namespace="9be56660-2c31-41ef-bc00-23e72f632f2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e56660-2c31-41ef-bc00-23e72f632f2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9be56660-2c31-41ef-bc00-23e72f632f2a">ADVI-370764667-412</_dlc_DocId>
    <_dlc_DocIdUrl xmlns="9be56660-2c31-41ef-bc00-23e72f632f2a">
      <Url>https://cyfoethnaturiolcymru.sharepoint.com/teams/advice/exf/pf/_layouts/15/DocIdRedir.aspx?ID=ADVI-370764667-412</Url>
      <Description>ADVI-370764667-412</Description>
    </_dlc_DocIdUrl>
  </documentManagement>
</p:properties>
</file>

<file path=customXml/item5.xml><?xml version="1.0" encoding="utf-8"?>
<?mso-contentType ?>
<SharedContentType xmlns="Microsoft.SharePoint.Taxonomy.ContentTypeSync" SourceId="78499d3b-94a8-4059-8763-489d4400b14a" ContentTypeId="0x01010067EB80C5FE939D4A9B3D8BA62129B7F503" PreviousValue="false"/>
</file>

<file path=customXml/itemProps1.xml><?xml version="1.0" encoding="utf-8"?>
<ds:datastoreItem xmlns:ds="http://schemas.openxmlformats.org/officeDocument/2006/customXml" ds:itemID="{0ADA9227-2BE3-40A3-8C80-6D19CE394A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e56660-2c31-41ef-bc00-23e72f632f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A20901-2C88-46D4-802F-207043020B72}">
  <ds:schemaRefs>
    <ds:schemaRef ds:uri="http://schemas.microsoft.com/sharepoint/v3/contenttype/forms"/>
  </ds:schemaRefs>
</ds:datastoreItem>
</file>

<file path=customXml/itemProps3.xml><?xml version="1.0" encoding="utf-8"?>
<ds:datastoreItem xmlns:ds="http://schemas.openxmlformats.org/officeDocument/2006/customXml" ds:itemID="{9B4D5C4F-53F7-4587-BB9C-363BEBB45747}">
  <ds:schemaRefs>
    <ds:schemaRef ds:uri="http://schemas.microsoft.com/sharepoint/events"/>
  </ds:schemaRefs>
</ds:datastoreItem>
</file>

<file path=customXml/itemProps4.xml><?xml version="1.0" encoding="utf-8"?>
<ds:datastoreItem xmlns:ds="http://schemas.openxmlformats.org/officeDocument/2006/customXml" ds:itemID="{9863021D-F80B-4F53-AE58-2DDF0C179AEB}">
  <ds:schemaRefs>
    <ds:schemaRef ds:uri="http://schemas.microsoft.com/office/infopath/2007/PartnerControls"/>
    <ds:schemaRef ds:uri="http://www.w3.org/XML/1998/namespace"/>
    <ds:schemaRef ds:uri="http://purl.org/dc/elements/1.1/"/>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purl.org/dc/terms/"/>
    <ds:schemaRef ds:uri="9be56660-2c31-41ef-bc00-23e72f632f2a"/>
  </ds:schemaRefs>
</ds:datastoreItem>
</file>

<file path=customXml/itemProps5.xml><?xml version="1.0" encoding="utf-8"?>
<ds:datastoreItem xmlns:ds="http://schemas.openxmlformats.org/officeDocument/2006/customXml" ds:itemID="{2AA5ADD9-E7E4-4036-8587-7BBD09048637}">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LT%20briefing%20paper%20diagram.%20Potx</Template>
  <TotalTime>3039</TotalTime>
  <Words>2505</Words>
  <Application>Microsoft Office PowerPoint</Application>
  <PresentationFormat>On-screen Show (4:3)</PresentationFormat>
  <Paragraphs>432</Paragraphs>
  <Slides>45</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Times New Roman</vt:lpstr>
      <vt:lpstr>Wingdings</vt:lpstr>
      <vt:lpstr>NRW PPT 2010 Final</vt:lpstr>
      <vt:lpstr>Croeso!</vt:lpstr>
      <vt:lpstr>   Galwad Agored am  Gyllid Prosiect Rheolaeth Gynaliadwy o Adnoddau Naturiol (SMNR)  Open Call for  Sustainable Management of Natural Resources (SMNR)  Project Funding  </vt:lpstr>
      <vt:lpstr>PowerPoint Presentation</vt:lpstr>
      <vt:lpstr>Y broses  The Process</vt:lpstr>
      <vt:lpstr>Penawdau / Headlines</vt:lpstr>
      <vt:lpstr>PowerPoint Presentation</vt:lpstr>
      <vt:lpstr>Y ffurflen / The Form </vt:lpstr>
      <vt:lpstr>Y Ffurflen Datganiad o Ddiddordeb (DoD) The Expression of Interest (EoI) 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Scored questions/Cwestiynau sy’n sgorio</vt:lpstr>
      <vt:lpstr>PowerPoint Presentation</vt:lpstr>
      <vt:lpstr>Cais llawn / Full Application</vt:lpstr>
      <vt:lpstr>More help?/ Mwy o help?</vt:lpstr>
      <vt:lpstr>Finance hints and tips  Awgrymiadau a chymorth cyllid</vt:lpstr>
      <vt:lpstr>PowerPoint Presentation</vt:lpstr>
      <vt:lpstr>Partner or Supplier? </vt:lpstr>
      <vt:lpstr>Ineligible costs (please see a full list in the EOI guidance)</vt:lpstr>
      <vt:lpstr>PowerPoint Presentation</vt:lpstr>
      <vt:lpstr>PowerPoint Presentation</vt:lpstr>
      <vt:lpstr>PowerPoint Presentation</vt:lpstr>
      <vt:lpstr>Overheads/Gorbenion</vt:lpstr>
      <vt:lpstr>PowerPoint Presentation</vt:lpstr>
      <vt:lpstr>PowerPoint Presentation</vt:lpstr>
      <vt:lpstr>PowerPoint Presentation</vt:lpstr>
      <vt:lpstr>Volunteers/Gwirfoddolwyr</vt:lpstr>
      <vt:lpstr>Milage rates/Cyfraddau milltiroedd</vt:lpstr>
      <vt:lpstr>PowerPoint Presentation</vt:lpstr>
      <vt:lpstr>PowerPoint Presentation</vt:lpstr>
      <vt:lpstr>Questions/Cwestiynau</vt:lpstr>
      <vt:lpstr>PowerPoint Presentation</vt:lpstr>
      <vt:lpstr>More help?/ Mwy o help?</vt:lpstr>
    </vt:vector>
  </TitlesOfParts>
  <Company>NRW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Barnet, Charlotte</dc:creator>
  <cp:lastModifiedBy>Evans, Alison</cp:lastModifiedBy>
  <cp:revision>96</cp:revision>
  <cp:lastPrinted>2017-10-20T14:54:24Z</cp:lastPrinted>
  <dcterms:created xsi:type="dcterms:W3CDTF">2017-08-29T10:35:04Z</dcterms:created>
  <dcterms:modified xsi:type="dcterms:W3CDTF">2017-12-11T11:00:34Z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0x01010067EB80C5FE939D4A9B3D8BA62129B7F5030031E29F1366599C46B67F249BDF2311B4</vt:lpwstr>
  </property>
  <property fmtid="{D5CDD505-2E9C-101B-9397-08002B2CF9AE}" pid="3" name="_dlc_DocIdItemGuid">
    <vt:lpwstr>d88d4fcf-a223-4392-959a-25c2f576b219</vt:lpwstr>
  </property>
  <property fmtid="{D5CDD505-2E9C-101B-9397-08002B2CF9AE}" pid="4" name="SharedWithUsers">
    <vt:lpwstr>470;#Jones, Rhian;#603;#Southard, Clare</vt:lpwstr>
  </property>
</Properties>
</file>